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8" r:id="rId3"/>
    <p:sldId id="259" r:id="rId4"/>
    <p:sldId id="261" r:id="rId5"/>
    <p:sldId id="262" r:id="rId6"/>
    <p:sldId id="260" r:id="rId7"/>
    <p:sldId id="264" r:id="rId8"/>
    <p:sldId id="265" r:id="rId9"/>
    <p:sldId id="266" r:id="rId10"/>
    <p:sldId id="267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D2EF0-024E-4862-A092-702A5CFD4BA2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3EAB0-2E36-49C7-BF9E-23C6CAEACA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371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3EAB0-2E36-49C7-BF9E-23C6CAEACA4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169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4000" b="1" dirty="0" smtClean="0"/>
              <a:t>Внеурочная деятельность </a:t>
            </a:r>
            <a:br>
              <a:rPr lang="ru-RU" sz="4000" b="1" dirty="0" smtClean="0"/>
            </a:br>
            <a:r>
              <a:rPr lang="ru-RU" sz="4000" b="1" dirty="0" smtClean="0"/>
              <a:t>в старшей школе: ЭКОНОМИКА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013176"/>
            <a:ext cx="7772400" cy="9144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Выполнила: </a:t>
            </a:r>
            <a:r>
              <a:rPr lang="ru-RU" dirty="0" err="1" smtClean="0"/>
              <a:t>Скребкова</a:t>
            </a:r>
            <a:r>
              <a:rPr lang="ru-RU" dirty="0" smtClean="0"/>
              <a:t> М.В.</a:t>
            </a:r>
          </a:p>
          <a:p>
            <a:r>
              <a:rPr lang="ru-RU" dirty="0" smtClean="0"/>
              <a:t>учитель экономики </a:t>
            </a:r>
          </a:p>
          <a:p>
            <a:r>
              <a:rPr lang="ru-RU" dirty="0" smtClean="0"/>
              <a:t>МОБУ «</a:t>
            </a:r>
            <a:r>
              <a:rPr lang="ru-RU" dirty="0" err="1" smtClean="0"/>
              <a:t>Шопшинская</a:t>
            </a:r>
            <a:r>
              <a:rPr lang="ru-RU" dirty="0" smtClean="0"/>
              <a:t> СШ»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818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07F09">
                    <a:tint val="88000"/>
                    <a:satMod val="150000"/>
                  </a:srgbClr>
                </a:solidFill>
              </a:rPr>
              <a:t>resh.edu.ru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42" y="530225"/>
            <a:ext cx="8274622" cy="4652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808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07F09">
                    <a:tint val="88000"/>
                    <a:satMod val="150000"/>
                  </a:srgbClr>
                </a:solidFill>
              </a:rPr>
              <a:t>из опыта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545454"/>
                </a:solidFill>
                <a:latin typeface="robotolight"/>
              </a:rPr>
              <a:t>интерактивные уроки </a:t>
            </a:r>
            <a:r>
              <a:rPr lang="ru-RU" dirty="0">
                <a:solidFill>
                  <a:srgbClr val="545454"/>
                </a:solidFill>
                <a:latin typeface="robotolight"/>
              </a:rPr>
              <a:t>и дополнительные материалы </a:t>
            </a:r>
            <a:r>
              <a:rPr lang="ru-RU" dirty="0" smtClean="0">
                <a:solidFill>
                  <a:srgbClr val="545454"/>
                </a:solidFill>
                <a:latin typeface="robotolight"/>
              </a:rPr>
              <a:t>«РЭШ» могут использоваться для </a:t>
            </a:r>
            <a:r>
              <a:rPr lang="ru-RU" dirty="0">
                <a:solidFill>
                  <a:srgbClr val="545454"/>
                </a:solidFill>
                <a:latin typeface="robotolight"/>
              </a:rPr>
              <a:t>повышения </a:t>
            </a:r>
            <a:r>
              <a:rPr lang="ru-RU" dirty="0" smtClean="0">
                <a:solidFill>
                  <a:srgbClr val="545454"/>
                </a:solidFill>
                <a:latin typeface="robotolight"/>
              </a:rPr>
              <a:t>качества </a:t>
            </a:r>
            <a:r>
              <a:rPr lang="ru-RU" dirty="0">
                <a:solidFill>
                  <a:srgbClr val="545454"/>
                </a:solidFill>
                <a:latin typeface="robotolight"/>
              </a:rPr>
              <a:t>знаний, а также для подготовки к </a:t>
            </a:r>
            <a:r>
              <a:rPr lang="ru-RU" dirty="0" smtClean="0">
                <a:solidFill>
                  <a:srgbClr val="545454"/>
                </a:solidFill>
                <a:latin typeface="robotolight"/>
              </a:rPr>
              <a:t>ВПР и ГИА в форме ОГЭ и ЕГЭ. </a:t>
            </a:r>
            <a:r>
              <a:rPr lang="ru-RU" dirty="0">
                <a:solidFill>
                  <a:srgbClr val="545454"/>
                </a:solidFill>
                <a:latin typeface="robotolight"/>
              </a:rPr>
              <a:t>Комплексный подход к </a:t>
            </a:r>
            <a:r>
              <a:rPr lang="ru-RU" dirty="0" smtClean="0">
                <a:solidFill>
                  <a:srgbClr val="545454"/>
                </a:solidFill>
                <a:latin typeface="robotolight"/>
              </a:rPr>
              <a:t>обучению на внеурочной деятельности </a:t>
            </a:r>
            <a:r>
              <a:rPr lang="ru-RU" dirty="0">
                <a:solidFill>
                  <a:srgbClr val="545454"/>
                </a:solidFill>
                <a:latin typeface="robotolight"/>
              </a:rPr>
              <a:t>будет способствовать успешному освоению школьной программы </a:t>
            </a:r>
            <a:r>
              <a:rPr lang="ru-RU" dirty="0" smtClean="0">
                <a:solidFill>
                  <a:srgbClr val="545454"/>
                </a:solidFill>
                <a:latin typeface="robotolight"/>
              </a:rPr>
              <a:t>учениками </a:t>
            </a:r>
            <a:r>
              <a:rPr lang="ru-RU" dirty="0">
                <a:solidFill>
                  <a:srgbClr val="545454"/>
                </a:solidFill>
                <a:latin typeface="robotolight"/>
              </a:rPr>
              <a:t>и позволит добиться высокой </a:t>
            </a:r>
            <a:r>
              <a:rPr lang="ru-RU" dirty="0" smtClean="0">
                <a:solidFill>
                  <a:srgbClr val="545454"/>
                </a:solidFill>
                <a:latin typeface="robotolight"/>
              </a:rPr>
              <a:t>успеваемости по предмету.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051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73216"/>
            <a:ext cx="8183880" cy="661824"/>
          </a:xfrm>
        </p:spPr>
        <p:txBody>
          <a:bodyPr/>
          <a:lstStyle/>
          <a:p>
            <a:pPr algn="ctr"/>
            <a:r>
              <a:rPr lang="ru-RU" dirty="0" smtClean="0"/>
              <a:t>Внеурочная деятельность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70856"/>
          </a:xfrm>
        </p:spPr>
        <p:txBody>
          <a:bodyPr>
            <a:normAutofit lnSpcReduction="10000"/>
          </a:bodyPr>
          <a:lstStyle/>
          <a:p>
            <a:pPr indent="449580">
              <a:spcAft>
                <a:spcPts val="750"/>
              </a:spcAft>
            </a:pPr>
            <a:r>
              <a:rPr lang="ru-RU" dirty="0">
                <a:solidFill>
                  <a:srgbClr val="404040"/>
                </a:solidFill>
                <a:latin typeface="Times New Roman"/>
                <a:ea typeface="Times New Roman"/>
              </a:rPr>
              <a:t>обусловлена необходимостью повышения экономической грамотности среди </a:t>
            </a:r>
            <a:r>
              <a:rPr lang="ru-RU" dirty="0" smtClean="0">
                <a:solidFill>
                  <a:srgbClr val="404040"/>
                </a:solidFill>
                <a:latin typeface="Times New Roman"/>
                <a:ea typeface="Times New Roman"/>
              </a:rPr>
              <a:t>учащихся</a:t>
            </a:r>
            <a:r>
              <a:rPr lang="ru-RU" dirty="0">
                <a:solidFill>
                  <a:srgbClr val="404040"/>
                </a:solidFill>
                <a:latin typeface="Times New Roman"/>
                <a:ea typeface="Times New Roman"/>
              </a:rPr>
              <a:t>;</a:t>
            </a:r>
            <a:endParaRPr lang="ru-RU" dirty="0" smtClean="0">
              <a:solidFill>
                <a:srgbClr val="404040"/>
              </a:solidFill>
              <a:latin typeface="Times New Roman"/>
              <a:ea typeface="Times New Roman"/>
            </a:endParaRPr>
          </a:p>
          <a:p>
            <a:pPr indent="449580">
              <a:spcAft>
                <a:spcPts val="750"/>
              </a:spcAft>
            </a:pPr>
            <a:r>
              <a:rPr lang="ru-RU" dirty="0" smtClean="0">
                <a:solidFill>
                  <a:srgbClr val="404040"/>
                </a:solidFill>
                <a:latin typeface="Times New Roman"/>
                <a:ea typeface="Times New Roman"/>
              </a:rPr>
              <a:t>развитие</a:t>
            </a:r>
            <a:r>
              <a:rPr lang="ru-RU" b="1" dirty="0" smtClean="0">
                <a:solidFill>
                  <a:srgbClr val="404040"/>
                </a:solidFill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404040"/>
                </a:solidFill>
                <a:latin typeface="Times New Roman"/>
                <a:ea typeface="Times New Roman"/>
              </a:rPr>
              <a:t>гражданского образования, экономического </a:t>
            </a:r>
            <a:r>
              <a:rPr lang="ru-RU" dirty="0">
                <a:solidFill>
                  <a:srgbClr val="404040"/>
                </a:solidFill>
                <a:latin typeface="Times New Roman"/>
                <a:ea typeface="Times New Roman"/>
              </a:rPr>
              <a:t>образа мышления; потребности в получении экономических знаний и интереса к изучению экономических дисциплин; способности к личному самоопределению и </a:t>
            </a:r>
            <a:r>
              <a:rPr lang="ru-RU" dirty="0" smtClean="0">
                <a:solidFill>
                  <a:srgbClr val="404040"/>
                </a:solidFill>
                <a:latin typeface="Times New Roman"/>
                <a:ea typeface="Times New Roman"/>
              </a:rPr>
              <a:t>самореализации;</a:t>
            </a:r>
          </a:p>
          <a:p>
            <a:pPr indent="449580">
              <a:spcAft>
                <a:spcPts val="750"/>
              </a:spcAft>
            </a:pPr>
            <a:r>
              <a:rPr lang="ru-RU" dirty="0">
                <a:solidFill>
                  <a:srgbClr val="404040"/>
                </a:solidFill>
                <a:latin typeface="Times New Roman"/>
                <a:ea typeface="Times New Roman"/>
              </a:rPr>
              <a:t>п</a:t>
            </a:r>
            <a:r>
              <a:rPr lang="ru-RU" dirty="0" smtClean="0">
                <a:solidFill>
                  <a:srgbClr val="404040"/>
                </a:solidFill>
                <a:latin typeface="Times New Roman"/>
                <a:ea typeface="Times New Roman"/>
              </a:rPr>
              <a:t>омощь учащимся в подготовке к ЕГЭ по обществознанию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145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157192"/>
            <a:ext cx="8183880" cy="877848"/>
          </a:xfrm>
        </p:spPr>
        <p:txBody>
          <a:bodyPr/>
          <a:lstStyle/>
          <a:p>
            <a:pPr algn="ctr"/>
            <a:r>
              <a:rPr lang="ru-RU" dirty="0" smtClean="0"/>
              <a:t>Содержание курса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052736"/>
            <a:ext cx="8183880" cy="3665568"/>
          </a:xfrm>
        </p:spPr>
        <p:txBody>
          <a:bodyPr/>
          <a:lstStyle/>
          <a:p>
            <a:pPr lvl="0" indent="449580">
              <a:spcAft>
                <a:spcPts val="750"/>
              </a:spcAft>
              <a:buClr>
                <a:srgbClr val="F07F09"/>
              </a:buClr>
            </a:pPr>
            <a:r>
              <a:rPr lang="ru-RU" dirty="0">
                <a:solidFill>
                  <a:srgbClr val="404040"/>
                </a:solidFill>
                <a:latin typeface="Times New Roman"/>
                <a:ea typeface="Times New Roman"/>
              </a:rPr>
              <a:t>Содержание курса внеурочной деятельности  «Основы экономики» представляет комплекс знаний по экономике, минимально необходимый современному гражданину России. Он включает общие представления об экономике как хозяйстве и науке, об экономике семьи, фирмы и государства, в том числе в международной сфере.</a:t>
            </a:r>
            <a:br>
              <a:rPr lang="ru-RU" dirty="0">
                <a:solidFill>
                  <a:srgbClr val="404040"/>
                </a:solidFill>
                <a:latin typeface="Times New Roman"/>
                <a:ea typeface="Times New Roman"/>
              </a:rPr>
            </a:br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175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Возможности «РЭШ»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545454"/>
                </a:solidFill>
                <a:latin typeface="robotolight"/>
                <a:ea typeface="+mj-ea"/>
                <a:cs typeface="+mj-cs"/>
              </a:rPr>
              <a:t>«Российская электронная школа</a:t>
            </a:r>
            <a:r>
              <a:rPr lang="ru-RU" dirty="0" smtClean="0">
                <a:solidFill>
                  <a:srgbClr val="545454"/>
                </a:solidFill>
                <a:latin typeface="robotolight"/>
                <a:ea typeface="+mj-ea"/>
                <a:cs typeface="+mj-cs"/>
              </a:rPr>
              <a:t>»:</a:t>
            </a:r>
          </a:p>
          <a:p>
            <a:r>
              <a:rPr lang="ru-RU" dirty="0">
                <a:solidFill>
                  <a:srgbClr val="545454"/>
                </a:solidFill>
                <a:latin typeface="robotolight"/>
              </a:rPr>
              <a:t>использовать образовательные ресурсы </a:t>
            </a:r>
            <a:r>
              <a:rPr lang="ru-RU" dirty="0" smtClean="0">
                <a:solidFill>
                  <a:srgbClr val="545454"/>
                </a:solidFill>
                <a:latin typeface="robotolight"/>
              </a:rPr>
              <a:t>как </a:t>
            </a:r>
            <a:r>
              <a:rPr lang="ru-RU" dirty="0">
                <a:solidFill>
                  <a:srgbClr val="545454"/>
                </a:solidFill>
                <a:latin typeface="robotolight"/>
              </a:rPr>
              <a:t>дополнительный материал при организации занятий в классе</a:t>
            </a:r>
            <a:r>
              <a:rPr lang="ru-RU" dirty="0" smtClean="0">
                <a:solidFill>
                  <a:srgbClr val="545454"/>
                </a:solidFill>
                <a:latin typeface="robotolight"/>
              </a:rPr>
              <a:t>,</a:t>
            </a:r>
          </a:p>
          <a:p>
            <a:r>
              <a:rPr lang="ru-RU" dirty="0">
                <a:solidFill>
                  <a:srgbClr val="545454"/>
                </a:solidFill>
                <a:latin typeface="robotolight"/>
              </a:rPr>
              <a:t>как способ перенять опыт и </a:t>
            </a:r>
            <a:r>
              <a:rPr lang="ru-RU" dirty="0" smtClean="0">
                <a:solidFill>
                  <a:srgbClr val="545454"/>
                </a:solidFill>
                <a:latin typeface="robotolight"/>
              </a:rPr>
              <a:t>использовать наработки </a:t>
            </a:r>
            <a:r>
              <a:rPr lang="ru-RU" dirty="0">
                <a:solidFill>
                  <a:srgbClr val="545454"/>
                </a:solidFill>
                <a:latin typeface="robotolight"/>
              </a:rPr>
              <a:t>коллег. </a:t>
            </a:r>
            <a:r>
              <a:rPr lang="ru-RU" dirty="0" smtClean="0">
                <a:solidFill>
                  <a:srgbClr val="545454"/>
                </a:solidFill>
                <a:latin typeface="robotolight"/>
              </a:rPr>
              <a:t>Есть рабочие программы по </a:t>
            </a:r>
            <a:r>
              <a:rPr lang="ru-RU" dirty="0">
                <a:solidFill>
                  <a:srgbClr val="545454"/>
                </a:solidFill>
                <a:latin typeface="robotolight"/>
              </a:rPr>
              <a:t>предмету, конспекты уроков, упражнения и проверочные задания по </a:t>
            </a:r>
            <a:r>
              <a:rPr lang="ru-RU" dirty="0" smtClean="0">
                <a:solidFill>
                  <a:srgbClr val="545454"/>
                </a:solidFill>
                <a:latin typeface="robotolight"/>
              </a:rPr>
              <a:t>темам.</a:t>
            </a:r>
            <a:r>
              <a:rPr lang="ru-RU" dirty="0">
                <a:solidFill>
                  <a:srgbClr val="545454"/>
                </a:solidFill>
                <a:latin typeface="robotolight"/>
              </a:rPr>
              <a:t> </a:t>
            </a:r>
            <a:endParaRPr lang="ru-RU" dirty="0" smtClean="0">
              <a:solidFill>
                <a:srgbClr val="545454"/>
              </a:solidFill>
              <a:latin typeface="robotoligh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085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07F09">
                    <a:tint val="88000"/>
                    <a:satMod val="150000"/>
                  </a:srgbClr>
                </a:solidFill>
              </a:rPr>
              <a:t>Возможности «РЭШ»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412776"/>
            <a:ext cx="8183880" cy="3305528"/>
          </a:xfrm>
        </p:spPr>
        <p:txBody>
          <a:bodyPr/>
          <a:lstStyle/>
          <a:p>
            <a:r>
              <a:rPr lang="ru-RU" dirty="0" smtClean="0">
                <a:solidFill>
                  <a:srgbClr val="545454"/>
                </a:solidFill>
                <a:latin typeface="robotolight"/>
              </a:rPr>
              <a:t>Содержание </a:t>
            </a:r>
            <a:r>
              <a:rPr lang="ru-RU" dirty="0">
                <a:solidFill>
                  <a:srgbClr val="545454"/>
                </a:solidFill>
                <a:latin typeface="robotolight"/>
              </a:rPr>
              <a:t>дидактических и методических материалов полностью соответствует федеральным государственным образовательным стандартам и примерным основным образовательным программам </a:t>
            </a:r>
            <a:r>
              <a:rPr lang="ru-RU" dirty="0" smtClean="0">
                <a:solidFill>
                  <a:srgbClr val="545454"/>
                </a:solidFill>
                <a:latin typeface="robotolight"/>
              </a:rPr>
              <a:t>среднего </a:t>
            </a:r>
            <a:r>
              <a:rPr lang="ru-RU" dirty="0">
                <a:solidFill>
                  <a:srgbClr val="545454"/>
                </a:solidFill>
                <a:latin typeface="robotolight"/>
              </a:rPr>
              <a:t>общего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142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73216"/>
            <a:ext cx="8183880" cy="661824"/>
          </a:xfrm>
        </p:spPr>
        <p:txBody>
          <a:bodyPr/>
          <a:lstStyle/>
          <a:p>
            <a:pPr algn="ctr"/>
            <a:r>
              <a:rPr lang="ru-RU" dirty="0" smtClean="0"/>
              <a:t> из опыта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340768"/>
            <a:ext cx="8183880" cy="410445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545454"/>
                </a:solidFill>
                <a:latin typeface="robotolight"/>
              </a:rPr>
              <a:t>Интерактивные уроки включают короткий видеоролик с лекцией учителя, задачи и упражнения для закрепления полученных знаний и отработки навыков, а также проверочные задания для контроля усвоения материала.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13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73216"/>
            <a:ext cx="8183880" cy="661824"/>
          </a:xfrm>
        </p:spPr>
        <p:txBody>
          <a:bodyPr/>
          <a:lstStyle/>
          <a:p>
            <a:pPr algn="ctr"/>
            <a:r>
              <a:rPr lang="en-US" dirty="0" smtClean="0"/>
              <a:t>resh.edu.ru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30225"/>
            <a:ext cx="8064896" cy="4672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650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01208"/>
            <a:ext cx="8183880" cy="73383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07F09">
                    <a:tint val="88000"/>
                    <a:satMod val="150000"/>
                  </a:srgbClr>
                </a:solidFill>
              </a:rPr>
              <a:t>resh.edu.ru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30224"/>
            <a:ext cx="8280920" cy="465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979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07F09">
                    <a:tint val="88000"/>
                    <a:satMod val="150000"/>
                  </a:srgbClr>
                </a:solidFill>
              </a:rPr>
              <a:t>resh.edu.ru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0688"/>
            <a:ext cx="8101658" cy="455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062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124</TotalTime>
  <Words>266</Words>
  <Application>Microsoft Office PowerPoint</Application>
  <PresentationFormat>Экран (4:3)</PresentationFormat>
  <Paragraphs>25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  Внеурочная деятельность  в старшей школе: ЭКОНОМИКА </vt:lpstr>
      <vt:lpstr>Внеурочная деятельность</vt:lpstr>
      <vt:lpstr>Содержание курса</vt:lpstr>
      <vt:lpstr>Возможности «РЭШ»</vt:lpstr>
      <vt:lpstr>Возможности «РЭШ»</vt:lpstr>
      <vt:lpstr> из опыта работы</vt:lpstr>
      <vt:lpstr>resh.edu.ru</vt:lpstr>
      <vt:lpstr>resh.edu.ru</vt:lpstr>
      <vt:lpstr>resh.edu.ru</vt:lpstr>
      <vt:lpstr>resh.edu.ru</vt:lpstr>
      <vt:lpstr>из опыта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Внеурочная деятельность  в старшей школе: ЭКОНОМИКА </dc:title>
  <dc:creator>учитель</dc:creator>
  <cp:lastModifiedBy>учитель</cp:lastModifiedBy>
  <cp:revision>14</cp:revision>
  <dcterms:created xsi:type="dcterms:W3CDTF">2020-03-23T05:24:31Z</dcterms:created>
  <dcterms:modified xsi:type="dcterms:W3CDTF">2020-03-23T07:53:56Z</dcterms:modified>
</cp:coreProperties>
</file>