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8" r:id="rId3"/>
    <p:sldId id="259" r:id="rId4"/>
    <p:sldId id="261" r:id="rId5"/>
    <p:sldId id="262" r:id="rId6"/>
    <p:sldId id="260" r:id="rId7"/>
    <p:sldId id="264" r:id="rId8"/>
    <p:sldId id="265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D2EF0-024E-4862-A092-702A5CFD4BA2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3EAB0-2E36-49C7-BF9E-23C6CAEAC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37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3EAB0-2E36-49C7-BF9E-23C6CAEACA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16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4000" b="1" dirty="0" smtClean="0"/>
              <a:t>Внеурочная деятельность </a:t>
            </a:r>
            <a:br>
              <a:rPr lang="ru-RU" sz="4000" b="1" dirty="0" smtClean="0"/>
            </a:br>
            <a:r>
              <a:rPr lang="ru-RU" sz="4000" b="1" dirty="0" smtClean="0"/>
              <a:t>в старшей школе: ЭКОНОМИКА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013176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Скребкова</a:t>
            </a:r>
            <a:r>
              <a:rPr lang="ru-RU" dirty="0" smtClean="0"/>
              <a:t> М.В.</a:t>
            </a:r>
          </a:p>
          <a:p>
            <a:r>
              <a:rPr lang="ru-RU" dirty="0" smtClean="0"/>
              <a:t>учитель экономики </a:t>
            </a:r>
          </a:p>
          <a:p>
            <a:r>
              <a:rPr lang="ru-RU" dirty="0" smtClean="0"/>
              <a:t>МОБУ «</a:t>
            </a:r>
            <a:r>
              <a:rPr lang="ru-RU" dirty="0" err="1" smtClean="0"/>
              <a:t>Шопшинская</a:t>
            </a:r>
            <a:r>
              <a:rPr lang="ru-RU" dirty="0" smtClean="0"/>
              <a:t> СШ»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1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07F09">
                    <a:tint val="88000"/>
                    <a:satMod val="150000"/>
                  </a:srgbClr>
                </a:solidFill>
              </a:rPr>
              <a:t>resh.edu.ru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42" y="530225"/>
            <a:ext cx="8274622" cy="4652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0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07F09">
                    <a:tint val="88000"/>
                    <a:satMod val="150000"/>
                  </a:srgbClr>
                </a:solidFill>
              </a:rPr>
              <a:t>из опыта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545454"/>
                </a:solidFill>
                <a:latin typeface="robotolight"/>
              </a:rPr>
              <a:t>интерактивные уроки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и дополнительные материалы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«РЭШ» могут использоваться для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повышения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качества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знаний, а также для подготовки к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ВПР и ГИА в форме ОГЭ и ЕГЭ.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Комплексный подход к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обучению на внеурочной деятельности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будет способствовать успешному освоению школьной программы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учениками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и позволит добиться высокой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успеваемости по предмету.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5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/>
          <a:lstStyle/>
          <a:p>
            <a:pPr algn="ctr"/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lnSpcReduction="10000"/>
          </a:bodyPr>
          <a:lstStyle/>
          <a:p>
            <a:pPr indent="449580">
              <a:spcAft>
                <a:spcPts val="750"/>
              </a:spcAft>
            </a:pPr>
            <a:r>
              <a:rPr lang="ru-RU" dirty="0">
                <a:solidFill>
                  <a:srgbClr val="404040"/>
                </a:solidFill>
                <a:latin typeface="Times New Roman"/>
                <a:ea typeface="Times New Roman"/>
              </a:rPr>
              <a:t>обусловлена необходимостью повышения экономической грамотности среди </a:t>
            </a:r>
            <a:r>
              <a:rPr lang="ru-RU" dirty="0" smtClean="0">
                <a:solidFill>
                  <a:srgbClr val="404040"/>
                </a:solidFill>
                <a:latin typeface="Times New Roman"/>
                <a:ea typeface="Times New Roman"/>
              </a:rPr>
              <a:t>учащихся</a:t>
            </a:r>
            <a:r>
              <a:rPr lang="ru-RU" dirty="0">
                <a:solidFill>
                  <a:srgbClr val="404040"/>
                </a:solidFill>
                <a:latin typeface="Times New Roman"/>
                <a:ea typeface="Times New Roman"/>
              </a:rPr>
              <a:t>;</a:t>
            </a:r>
            <a:endParaRPr lang="ru-RU" dirty="0" smtClean="0">
              <a:solidFill>
                <a:srgbClr val="404040"/>
              </a:solidFill>
              <a:latin typeface="Times New Roman"/>
              <a:ea typeface="Times New Roman"/>
            </a:endParaRPr>
          </a:p>
          <a:p>
            <a:pPr indent="449580">
              <a:spcAft>
                <a:spcPts val="750"/>
              </a:spcAft>
            </a:pPr>
            <a:r>
              <a:rPr lang="ru-RU" dirty="0" smtClean="0">
                <a:solidFill>
                  <a:srgbClr val="404040"/>
                </a:solidFill>
                <a:latin typeface="Times New Roman"/>
                <a:ea typeface="Times New Roman"/>
              </a:rPr>
              <a:t>развитие</a:t>
            </a:r>
            <a:r>
              <a:rPr lang="ru-RU" b="1" dirty="0" smtClean="0">
                <a:solidFill>
                  <a:srgbClr val="40404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404040"/>
                </a:solidFill>
                <a:latin typeface="Times New Roman"/>
                <a:ea typeface="Times New Roman"/>
              </a:rPr>
              <a:t>гражданского образования, экономического </a:t>
            </a:r>
            <a:r>
              <a:rPr lang="ru-RU" dirty="0">
                <a:solidFill>
                  <a:srgbClr val="404040"/>
                </a:solidFill>
                <a:latin typeface="Times New Roman"/>
                <a:ea typeface="Times New Roman"/>
              </a:rPr>
              <a:t>образа мышления; потребности в получении экономических знаний и интереса к изучению экономических дисциплин; способности к личному самоопределению и </a:t>
            </a:r>
            <a:r>
              <a:rPr lang="ru-RU" dirty="0" smtClean="0">
                <a:solidFill>
                  <a:srgbClr val="404040"/>
                </a:solidFill>
                <a:latin typeface="Times New Roman"/>
                <a:ea typeface="Times New Roman"/>
              </a:rPr>
              <a:t>самореализации;</a:t>
            </a:r>
          </a:p>
          <a:p>
            <a:pPr indent="449580">
              <a:spcAft>
                <a:spcPts val="750"/>
              </a:spcAft>
            </a:pPr>
            <a:r>
              <a:rPr lang="ru-RU" dirty="0">
                <a:solidFill>
                  <a:srgbClr val="404040"/>
                </a:solidFill>
                <a:latin typeface="Times New Roman"/>
                <a:ea typeface="Times New Roman"/>
              </a:rPr>
              <a:t>п</a:t>
            </a:r>
            <a:r>
              <a:rPr lang="ru-RU" dirty="0" smtClean="0">
                <a:solidFill>
                  <a:srgbClr val="404040"/>
                </a:solidFill>
                <a:latin typeface="Times New Roman"/>
                <a:ea typeface="Times New Roman"/>
              </a:rPr>
              <a:t>омощь учащимся в подготовке к ЕГЭ по обществознанию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4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877848"/>
          </a:xfrm>
        </p:spPr>
        <p:txBody>
          <a:bodyPr/>
          <a:lstStyle/>
          <a:p>
            <a:pPr algn="ctr"/>
            <a:r>
              <a:rPr lang="ru-RU" dirty="0" smtClean="0"/>
              <a:t>Содержание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3665568"/>
          </a:xfrm>
        </p:spPr>
        <p:txBody>
          <a:bodyPr/>
          <a:lstStyle/>
          <a:p>
            <a:pPr lvl="0" indent="449580">
              <a:spcAft>
                <a:spcPts val="750"/>
              </a:spcAft>
              <a:buClr>
                <a:srgbClr val="F07F09"/>
              </a:buClr>
            </a:pPr>
            <a:r>
              <a:rPr lang="ru-RU" dirty="0">
                <a:solidFill>
                  <a:srgbClr val="404040"/>
                </a:solidFill>
                <a:latin typeface="Times New Roman"/>
                <a:ea typeface="Times New Roman"/>
              </a:rPr>
              <a:t>Содержание курса внеурочной деятельности  «Основы экономики» представляет комплекс знаний по экономике, минимально необходимый современному гражданину России. Он включает общие представления об экономике как хозяйстве и науке, об экономике семьи, фирмы и государства, в том числе в международной сфере.</a:t>
            </a:r>
            <a:br>
              <a:rPr lang="ru-RU" dirty="0">
                <a:solidFill>
                  <a:srgbClr val="40404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7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Возможности «РЭШ»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545454"/>
                </a:solidFill>
                <a:latin typeface="robotolight"/>
                <a:ea typeface="+mj-ea"/>
                <a:cs typeface="+mj-cs"/>
              </a:rPr>
              <a:t>«Российская электронная школа</a:t>
            </a:r>
            <a:r>
              <a:rPr lang="ru-RU" dirty="0" smtClean="0">
                <a:solidFill>
                  <a:srgbClr val="545454"/>
                </a:solidFill>
                <a:latin typeface="robotolight"/>
                <a:ea typeface="+mj-ea"/>
                <a:cs typeface="+mj-cs"/>
              </a:rPr>
              <a:t>»:</a:t>
            </a:r>
          </a:p>
          <a:p>
            <a:r>
              <a:rPr lang="ru-RU" dirty="0">
                <a:solidFill>
                  <a:srgbClr val="545454"/>
                </a:solidFill>
                <a:latin typeface="robotolight"/>
              </a:rPr>
              <a:t>использовать образовательные ресурсы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как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дополнительный материал при организации занятий в классе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,</a:t>
            </a:r>
          </a:p>
          <a:p>
            <a:r>
              <a:rPr lang="ru-RU" dirty="0">
                <a:solidFill>
                  <a:srgbClr val="545454"/>
                </a:solidFill>
                <a:latin typeface="robotolight"/>
              </a:rPr>
              <a:t>как способ перенять опыт и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использовать наработки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коллег.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Есть рабочие программы по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предмету, конспекты уроков, упражнения и проверочные задания по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темам.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 </a:t>
            </a:r>
            <a:endParaRPr lang="ru-RU" dirty="0" smtClean="0">
              <a:solidFill>
                <a:srgbClr val="545454"/>
              </a:solidFill>
              <a:latin typeface="robotoligh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8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07F09">
                    <a:tint val="88000"/>
                    <a:satMod val="150000"/>
                  </a:srgbClr>
                </a:solidFill>
              </a:rPr>
              <a:t>Возможности «РЭШ»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3305528"/>
          </a:xfrm>
        </p:spPr>
        <p:txBody>
          <a:bodyPr/>
          <a:lstStyle/>
          <a:p>
            <a:r>
              <a:rPr lang="ru-RU" dirty="0" smtClean="0">
                <a:solidFill>
                  <a:srgbClr val="545454"/>
                </a:solidFill>
                <a:latin typeface="robotolight"/>
              </a:rPr>
              <a:t>Содержание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дидактических и методических материалов полностью соответствует федеральным государственным образовательным стандартам и примерным основным образовательным программам </a:t>
            </a:r>
            <a:r>
              <a:rPr lang="ru-RU" dirty="0" smtClean="0">
                <a:solidFill>
                  <a:srgbClr val="545454"/>
                </a:solidFill>
                <a:latin typeface="robotolight"/>
              </a:rPr>
              <a:t>среднего </a:t>
            </a:r>
            <a:r>
              <a:rPr lang="ru-RU" dirty="0">
                <a:solidFill>
                  <a:srgbClr val="545454"/>
                </a:solidFill>
                <a:latin typeface="robotolight"/>
              </a:rPr>
              <a:t>общего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4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/>
          <a:lstStyle/>
          <a:p>
            <a:pPr algn="ctr"/>
            <a:r>
              <a:rPr lang="ru-RU" dirty="0" smtClean="0"/>
              <a:t> из опыта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410445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545454"/>
                </a:solidFill>
                <a:latin typeface="robotolight"/>
              </a:rPr>
              <a:t>Интерактивные уроки включают короткий видеоролик с лекцией учителя, задачи и упражнения для закрепления полученных знаний и отработки навыков, а также проверочные задания для контроля усвоения материала.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/>
          <a:lstStyle/>
          <a:p>
            <a:pPr algn="ctr"/>
            <a:r>
              <a:rPr lang="en-US" dirty="0" smtClean="0"/>
              <a:t>resh.edu.ru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0225"/>
            <a:ext cx="8064896" cy="467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50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07F09">
                    <a:tint val="88000"/>
                    <a:satMod val="150000"/>
                  </a:srgbClr>
                </a:solidFill>
              </a:rPr>
              <a:t>resh.edu.ru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0224"/>
            <a:ext cx="8280920" cy="465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7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07F09">
                    <a:tint val="88000"/>
                    <a:satMod val="150000"/>
                  </a:srgbClr>
                </a:solidFill>
              </a:rPr>
              <a:t>resh.edu.ru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101658" cy="455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6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</TotalTime>
  <Words>266</Words>
  <Application>Microsoft Office PowerPoint</Application>
  <PresentationFormat>Экран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Внеурочная деятельность  в старшей школе: ЭКОНОМИКА </vt:lpstr>
      <vt:lpstr>Внеурочная деятельность</vt:lpstr>
      <vt:lpstr>Содержание курса</vt:lpstr>
      <vt:lpstr>Возможности «РЭШ»</vt:lpstr>
      <vt:lpstr>Возможности «РЭШ»</vt:lpstr>
      <vt:lpstr> из опыта работы</vt:lpstr>
      <vt:lpstr>resh.edu.ru</vt:lpstr>
      <vt:lpstr>resh.edu.ru</vt:lpstr>
      <vt:lpstr>resh.edu.ru</vt:lpstr>
      <vt:lpstr>resh.edu.ru</vt:lpstr>
      <vt:lpstr>из опыта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Внеурочная деятельность  в старшей школе: ЭКОНОМИКА </dc:title>
  <dc:creator>учитель</dc:creator>
  <cp:lastModifiedBy>учитель</cp:lastModifiedBy>
  <cp:revision>14</cp:revision>
  <dcterms:created xsi:type="dcterms:W3CDTF">2020-03-23T05:24:31Z</dcterms:created>
  <dcterms:modified xsi:type="dcterms:W3CDTF">2020-03-23T07:53:56Z</dcterms:modified>
</cp:coreProperties>
</file>