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7" r:id="rId5"/>
    <p:sldId id="265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25" autoAdjust="0"/>
  </p:normalViewPr>
  <p:slideViewPr>
    <p:cSldViewPr>
      <p:cViewPr>
        <p:scale>
          <a:sx n="51" d="100"/>
          <a:sy n="51" d="100"/>
        </p:scale>
        <p:origin x="-102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8AE-9627-4F4F-B326-DF73F3638304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FA35-6A60-4E2D-A1FE-96A7E66007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8AE-9627-4F4F-B326-DF73F3638304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FA35-6A60-4E2D-A1FE-96A7E6600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8AE-9627-4F4F-B326-DF73F3638304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FA35-6A60-4E2D-A1FE-96A7E6600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8AE-9627-4F4F-B326-DF73F3638304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FA35-6A60-4E2D-A1FE-96A7E6600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8AE-9627-4F4F-B326-DF73F3638304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FA35-6A60-4E2D-A1FE-96A7E66007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8AE-9627-4F4F-B326-DF73F3638304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FA35-6A60-4E2D-A1FE-96A7E6600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8AE-9627-4F4F-B326-DF73F3638304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FA35-6A60-4E2D-A1FE-96A7E66007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8AE-9627-4F4F-B326-DF73F3638304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FA35-6A60-4E2D-A1FE-96A7E6600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8AE-9627-4F4F-B326-DF73F3638304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FA35-6A60-4E2D-A1FE-96A7E6600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8AE-9627-4F4F-B326-DF73F3638304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CFA35-6A60-4E2D-A1FE-96A7E6600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E1D18AE-9627-4F4F-B326-DF73F3638304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4BCFA35-6A60-4E2D-A1FE-96A7E6600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1D18AE-9627-4F4F-B326-DF73F3638304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4BCFA35-6A60-4E2D-A1FE-96A7E6600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428604"/>
            <a:ext cx="7772400" cy="2786082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Защитим наших детей от насилия</a:t>
            </a:r>
            <a:endParaRPr lang="ru-RU" sz="7200" dirty="0"/>
          </a:p>
        </p:txBody>
      </p:sp>
      <p:sp>
        <p:nvSpPr>
          <p:cNvPr id="48130" name="AutoShape 2" descr="D:\%D0%B4%D0%BE%D0%BA%D1%83%D0%BC%D0%B5%D0%BD%D1%82%D1%8B\b_85192853956cb5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132" name="AutoShape 4" descr="D:\%D0%B4%D0%BE%D0%BA%D1%83%D0%BC%D0%B5%D0%BD%D1%82%D1%8B\b_85192853956cb5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134" name="AutoShape 6" descr="D:\%D0%B4%D0%BE%D0%BA%D1%83%D0%BC%D0%B5%D0%BD%D1%82%D1%8B\b_85192853956cb5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813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286124"/>
            <a:ext cx="6000792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71451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Семейному насилию могут подвергаться дети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85926"/>
            <a:ext cx="6357982" cy="47148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Нежеланные или рожденные после смерти предыдущего ребенка;</a:t>
            </a:r>
          </a:p>
          <a:p>
            <a:r>
              <a:rPr lang="ru-RU" dirty="0" smtClean="0"/>
              <a:t>Трудно вынашиваемые, часто болеющие;</a:t>
            </a:r>
          </a:p>
          <a:p>
            <a:r>
              <a:rPr lang="ru-RU" dirty="0" smtClean="0"/>
              <a:t>Живущие в многодетной семье;</a:t>
            </a:r>
          </a:p>
          <a:p>
            <a:r>
              <a:rPr lang="ru-RU" dirty="0" smtClean="0"/>
              <a:t>Имеющие врожденные или приобретенные увечья;</a:t>
            </a:r>
          </a:p>
          <a:p>
            <a:r>
              <a:rPr lang="ru-RU" dirty="0" smtClean="0"/>
              <a:t>Отличающиеся </a:t>
            </a:r>
            <a:r>
              <a:rPr lang="ru-RU" dirty="0" err="1" smtClean="0"/>
              <a:t>дивиантным</a:t>
            </a:r>
            <a:r>
              <a:rPr lang="ru-RU" dirty="0" smtClean="0"/>
              <a:t> поведением.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643050"/>
            <a:ext cx="2214578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773928"/>
          </a:xfrm>
        </p:spPr>
        <p:txBody>
          <a:bodyPr/>
          <a:lstStyle/>
          <a:p>
            <a:pPr algn="ctr"/>
            <a:r>
              <a:rPr lang="ru-RU" sz="6000" dirty="0" smtClean="0"/>
              <a:t>Берегите Детей!</a:t>
            </a:r>
            <a:br>
              <a:rPr lang="ru-RU" sz="6000" dirty="0" smtClean="0"/>
            </a:br>
            <a:r>
              <a:rPr lang="ru-RU" sz="6000" dirty="0" smtClean="0"/>
              <a:t> Это наше будущее!</a:t>
            </a:r>
            <a:endParaRPr lang="ru-RU" sz="6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500306"/>
            <a:ext cx="664373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000" dirty="0" smtClean="0"/>
          </a:p>
          <a:p>
            <a:pPr algn="ctr">
              <a:buNone/>
            </a:pPr>
            <a:r>
              <a:rPr lang="ru-RU" sz="8000" dirty="0" smtClean="0"/>
              <a:t>Спасибо за внимание!</a:t>
            </a:r>
          </a:p>
          <a:p>
            <a:pPr algn="ctr">
              <a:buNone/>
            </a:pP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Виды насилия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876058">
            <a:off x="914400" y="1500174"/>
            <a:ext cx="7772400" cy="257176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1</a:t>
            </a:r>
            <a:r>
              <a:rPr lang="ru-RU" sz="4000" dirty="0" smtClean="0"/>
              <a:t>. Физическое насилие;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2</a:t>
            </a:r>
            <a:r>
              <a:rPr lang="ru-RU" sz="4000" dirty="0" smtClean="0"/>
              <a:t>. Сексуальное насилие;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3</a:t>
            </a:r>
            <a:r>
              <a:rPr lang="ru-RU" sz="4000" dirty="0" smtClean="0"/>
              <a:t>. Эмоциональное насилие.</a:t>
            </a:r>
            <a:endParaRPr lang="ru-RU" sz="4000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643314"/>
            <a:ext cx="3643338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290"/>
            <a:ext cx="7772400" cy="614127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Физическое насилие </a:t>
            </a:r>
            <a:r>
              <a:rPr lang="ru-RU" dirty="0" smtClean="0"/>
              <a:t>- преднамеренное нанесение физических повреждений ребенку родителями или лицами их, их заменяющими, либо ответственными за воспитание.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Сексуальное насилие или развращение </a:t>
            </a:r>
            <a:r>
              <a:rPr lang="ru-RU" dirty="0" smtClean="0"/>
              <a:t>– вовлечение ребенка с его согласия или без, осознаваемое, или неосознанное в силу возрастной незрелости, в сексуальные отношения с взрослыми с целью получения последними выгоды, удовлетворения или достижения корыстных целей.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52"/>
            <a:ext cx="8501122" cy="642942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Пренебрежение нуждами ребенка (моральная жестокость)- </a:t>
            </a:r>
            <a:r>
              <a:rPr lang="ru-RU" dirty="0" smtClean="0"/>
              <a:t>отсутствие со стороны родителей, элементарной заботы о нем, то нарушает его эмоциональное состояние и появляется угроза его развитию и здоровью.</a:t>
            </a:r>
          </a:p>
          <a:p>
            <a:r>
              <a:rPr lang="ru-RU" dirty="0" smtClean="0"/>
              <a:t>Постоянная критика ребенка, угрозы;</a:t>
            </a:r>
          </a:p>
          <a:p>
            <a:r>
              <a:rPr lang="ru-RU" dirty="0" smtClean="0"/>
              <a:t>Вовлечение в употребление алкоголя;</a:t>
            </a:r>
          </a:p>
          <a:p>
            <a:r>
              <a:rPr lang="ru-RU" dirty="0" smtClean="0"/>
              <a:t>Оскорбления и унижения достоинства;</a:t>
            </a:r>
          </a:p>
          <a:p>
            <a:r>
              <a:rPr lang="ru-RU" dirty="0" smtClean="0"/>
              <a:t>Ложь и невыполнение обещаний взрослыми;</a:t>
            </a:r>
          </a:p>
          <a:p>
            <a:r>
              <a:rPr lang="ru-RU" dirty="0" smtClean="0"/>
              <a:t>Преднамеренную физическую  и социальную изоляцию ребенка;</a:t>
            </a:r>
          </a:p>
          <a:p>
            <a:r>
              <a:rPr lang="ru-RU" dirty="0" smtClean="0"/>
              <a:t>Торговля детьми и т.д...                 </a:t>
            </a:r>
            <a:r>
              <a:rPr lang="ru-RU" dirty="0" err="1" smtClean="0"/>
              <a:t>Н.Ю.Синягина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5300674" cy="5988770"/>
          </a:xfrm>
        </p:spPr>
        <p:txBody>
          <a:bodyPr/>
          <a:lstStyle/>
          <a:p>
            <a:r>
              <a:rPr lang="ru-RU" dirty="0" smtClean="0"/>
              <a:t>Жестокое обращение с детьми </a:t>
            </a:r>
            <a:br>
              <a:rPr lang="ru-RU" dirty="0" smtClean="0"/>
            </a:br>
            <a:r>
              <a:rPr lang="ru-RU" sz="4400" dirty="0" smtClean="0"/>
              <a:t>включено в перечень оснований для лишения </a:t>
            </a:r>
            <a:r>
              <a:rPr lang="ru-RU" sz="6000" dirty="0" smtClean="0">
                <a:solidFill>
                  <a:srgbClr val="C00000"/>
                </a:solidFill>
              </a:rPr>
              <a:t>родительских прав!</a:t>
            </a:r>
            <a:endParaRPr lang="ru-RU" sz="60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214422"/>
            <a:ext cx="2714644" cy="471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881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Закон стоит на защите жизни ребенка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071678"/>
            <a:ext cx="7772400" cy="4283882"/>
          </a:xfrm>
        </p:spPr>
        <p:txBody>
          <a:bodyPr/>
          <a:lstStyle/>
          <a:p>
            <a:r>
              <a:rPr lang="ru-RU" sz="3600" dirty="0" smtClean="0"/>
              <a:t>Уголовный Кодекс РФ ч.2 ст. 105</a:t>
            </a:r>
          </a:p>
          <a:p>
            <a:r>
              <a:rPr lang="ru-RU" sz="3600" dirty="0" smtClean="0"/>
              <a:t>Уголовный Кодекс РФ ст. 106</a:t>
            </a:r>
          </a:p>
          <a:p>
            <a:r>
              <a:rPr lang="ru-RU" sz="3600" dirty="0" smtClean="0"/>
              <a:t>Уголовный Кодекс РФ ст. 119</a:t>
            </a:r>
          </a:p>
          <a:p>
            <a:r>
              <a:rPr lang="ru-RU" sz="3600" dirty="0" smtClean="0"/>
              <a:t>Уголовный Кодекс РФ ст.116-117</a:t>
            </a:r>
          </a:p>
          <a:p>
            <a:r>
              <a:rPr lang="ru-RU" sz="3600" dirty="0" smtClean="0"/>
              <a:t>Уголовный Кодекс РФ гл. 18</a:t>
            </a:r>
          </a:p>
          <a:p>
            <a:r>
              <a:rPr lang="ru-RU" sz="3600" dirty="0" smtClean="0"/>
              <a:t>Уголовный Кодекс РФ ст. 155-156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Причины насилия над детьми: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Исторически сложившиеся стереотипы;</a:t>
            </a:r>
          </a:p>
          <a:p>
            <a:r>
              <a:rPr lang="ru-RU" dirty="0" smtClean="0"/>
              <a:t>Неоправданно завышенные ожидания родителей;</a:t>
            </a:r>
          </a:p>
          <a:p>
            <a:r>
              <a:rPr lang="ru-RU" dirty="0" smtClean="0"/>
              <a:t>Социальные факторы;</a:t>
            </a:r>
          </a:p>
          <a:p>
            <a:r>
              <a:rPr lang="ru-RU" dirty="0" smtClean="0"/>
              <a:t>Неблагоприятная экономическая ситуация в стране;</a:t>
            </a:r>
          </a:p>
          <a:p>
            <a:r>
              <a:rPr lang="ru-RU" dirty="0" smtClean="0"/>
              <a:t>Вынужденная миграция населения из стран СНГ в поисках работы…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35732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Категория людей- источников насилия для ребенка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5372112" cy="4572000"/>
          </a:xfrm>
        </p:spPr>
        <p:txBody>
          <a:bodyPr/>
          <a:lstStyle/>
          <a:p>
            <a:r>
              <a:rPr lang="ru-RU" dirty="0" smtClean="0"/>
              <a:t>Родители;</a:t>
            </a:r>
          </a:p>
          <a:p>
            <a:r>
              <a:rPr lang="ru-RU" dirty="0" smtClean="0"/>
              <a:t>Близкие родственники;</a:t>
            </a:r>
          </a:p>
          <a:p>
            <a:r>
              <a:rPr lang="ru-RU" dirty="0" smtClean="0"/>
              <a:t>Сверстники, знакомые дети;</a:t>
            </a:r>
          </a:p>
          <a:p>
            <a:r>
              <a:rPr lang="ru-RU" dirty="0" smtClean="0"/>
              <a:t>Педагогические работники;</a:t>
            </a:r>
          </a:p>
          <a:p>
            <a:r>
              <a:rPr lang="ru-RU" dirty="0" smtClean="0"/>
              <a:t>Посторонние, наделенные властными полномочиями;</a:t>
            </a:r>
          </a:p>
          <a:p>
            <a:r>
              <a:rPr lang="ru-RU" dirty="0" smtClean="0"/>
              <a:t>Иные люди, незнакомые взрослые</a:t>
            </a:r>
            <a:endParaRPr lang="ru-RU" dirty="0"/>
          </a:p>
        </p:txBody>
      </p:sp>
      <p:sp>
        <p:nvSpPr>
          <p:cNvPr id="52226" name="AutoShape 2" descr="D:\%D0%B4%D0%BE%D0%BA%D1%83%D0%BC%D0%B5%D0%BD%D1%82%D1%8B\file28490811_a70ec4b66f59fb49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228" name="AutoShape 4" descr="D:\%D0%B4%D0%BE%D0%BA%D1%83%D0%BC%D0%B5%D0%BD%D1%82%D1%8B\file28490811_a70ec4b66f59fb49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357430"/>
            <a:ext cx="300039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16738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>К жестокому обращению с детьми склонные родители, которые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5926"/>
            <a:ext cx="7772400" cy="4569634"/>
          </a:xfrm>
        </p:spPr>
        <p:txBody>
          <a:bodyPr/>
          <a:lstStyle/>
          <a:p>
            <a:r>
              <a:rPr lang="ru-RU" dirty="0" smtClean="0"/>
              <a:t>Не являются биологическими родными;</a:t>
            </a:r>
          </a:p>
          <a:p>
            <a:r>
              <a:rPr lang="ru-RU" dirty="0" smtClean="0"/>
              <a:t>Обладают низким уровнем культуры;</a:t>
            </a:r>
          </a:p>
          <a:p>
            <a:r>
              <a:rPr lang="ru-RU" dirty="0" smtClean="0"/>
              <a:t>В детстве пережили насилие сами;</a:t>
            </a:r>
          </a:p>
          <a:p>
            <a:r>
              <a:rPr lang="ru-RU" dirty="0" smtClean="0"/>
              <a:t>Относительно молоды и неопытны;</a:t>
            </a:r>
          </a:p>
          <a:p>
            <a:r>
              <a:rPr lang="ru-RU" dirty="0" smtClean="0"/>
              <a:t>Злоупотребляющие алкоголем;</a:t>
            </a:r>
          </a:p>
          <a:p>
            <a:r>
              <a:rPr lang="ru-RU" dirty="0" smtClean="0"/>
              <a:t>Обременены большим количеством детей;</a:t>
            </a:r>
          </a:p>
          <a:p>
            <a:r>
              <a:rPr lang="ru-RU" dirty="0" smtClean="0"/>
              <a:t>Воспитывают ребенка одни (без супруга);</a:t>
            </a:r>
          </a:p>
          <a:p>
            <a:r>
              <a:rPr lang="ru-RU" dirty="0" smtClean="0"/>
              <a:t>Имеют психические </a:t>
            </a:r>
            <a:r>
              <a:rPr lang="ru-RU" dirty="0" err="1" smtClean="0"/>
              <a:t>растройства</a:t>
            </a:r>
            <a:r>
              <a:rPr lang="ru-RU" dirty="0" smtClean="0"/>
              <a:t>…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113</TotalTime>
  <Words>349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Презентация PowerPoint</vt:lpstr>
      <vt:lpstr>Виды насилия:</vt:lpstr>
      <vt:lpstr>Презентация PowerPoint</vt:lpstr>
      <vt:lpstr>Презентация PowerPoint</vt:lpstr>
      <vt:lpstr>Жестокое обращение с детьми  включено в перечень оснований для лишения родительских прав!</vt:lpstr>
      <vt:lpstr>Закон стоит на защите жизни ребенка</vt:lpstr>
      <vt:lpstr>Причины насилия над детьми:</vt:lpstr>
      <vt:lpstr>Категория людей- источников насилия для ребенка:</vt:lpstr>
      <vt:lpstr>К жестокому обращению с детьми склонные родители, которые:</vt:lpstr>
      <vt:lpstr>Семейному насилию могут подвергаться дети:</vt:lpstr>
      <vt:lpstr>Берегите Детей!  Это наше будущее!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User7</dc:creator>
  <cp:lastModifiedBy>Пользователь</cp:lastModifiedBy>
  <cp:revision>15</cp:revision>
  <dcterms:created xsi:type="dcterms:W3CDTF">2015-03-22T13:50:09Z</dcterms:created>
  <dcterms:modified xsi:type="dcterms:W3CDTF">2018-09-12T06:37:26Z</dcterms:modified>
</cp:coreProperties>
</file>