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avi" ContentType="video/avi"/>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2">
  <p:sldMasterIdLst>
    <p:sldMasterId id="2147483648" r:id="rId2"/>
  </p:sldMasterIdLst>
  <p:notesMasterIdLst>
    <p:notesMasterId r:id="rId28"/>
  </p:notesMasterIdLst>
  <p:sldIdLst>
    <p:sldId id="277" r:id="rId3"/>
    <p:sldId id="290" r:id="rId4"/>
    <p:sldId id="278" r:id="rId5"/>
    <p:sldId id="287" r:id="rId6"/>
    <p:sldId id="297" r:id="rId7"/>
    <p:sldId id="299" r:id="rId8"/>
    <p:sldId id="300" r:id="rId9"/>
    <p:sldId id="298" r:id="rId10"/>
    <p:sldId id="294" r:id="rId11"/>
    <p:sldId id="293" r:id="rId12"/>
    <p:sldId id="291" r:id="rId13"/>
    <p:sldId id="301" r:id="rId14"/>
    <p:sldId id="288" r:id="rId15"/>
    <p:sldId id="305" r:id="rId16"/>
    <p:sldId id="289" r:id="rId17"/>
    <p:sldId id="302" r:id="rId18"/>
    <p:sldId id="303" r:id="rId19"/>
    <p:sldId id="304" r:id="rId20"/>
    <p:sldId id="308" r:id="rId21"/>
    <p:sldId id="309" r:id="rId22"/>
    <p:sldId id="310" r:id="rId23"/>
    <p:sldId id="311" r:id="rId24"/>
    <p:sldId id="307" r:id="rId25"/>
    <p:sldId id="295" r:id="rId26"/>
    <p:sldId id="312"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Автор"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94494" autoAdjust="0"/>
  </p:normalViewPr>
  <p:slideViewPr>
    <p:cSldViewPr>
      <p:cViewPr>
        <p:scale>
          <a:sx n="78" d="100"/>
          <a:sy n="78" d="100"/>
        </p:scale>
        <p:origin x="-1272" y="258"/>
      </p:cViewPr>
      <p:guideLst>
        <p:guide orient="horz" pos="2160"/>
        <p:guide pos="2880"/>
      </p:guideLst>
    </p:cSldViewPr>
  </p:slideViewPr>
  <p:outlineViewPr>
    <p:cViewPr>
      <p:scale>
        <a:sx n="33" d="100"/>
        <a:sy n="33" d="100"/>
      </p:scale>
      <p:origin x="0" y="277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B66D4C-3F86-4F84-91E3-01435979480C}" type="datetimeFigureOut">
              <a:rPr lang="ru-RU" smtClean="0"/>
              <a:pPr/>
              <a:t>28.03.2018</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D0504C-A3D3-4986-8F7D-C43C1DCF83F7}" type="slidenum">
              <a:rPr lang="ru-RU" smtClean="0"/>
              <a:pPr/>
              <a:t>‹#›</a:t>
            </a:fld>
            <a:endParaRPr lang="ru-RU"/>
          </a:p>
        </p:txBody>
      </p:sp>
    </p:spTree>
    <p:extLst>
      <p:ext uri="{BB962C8B-B14F-4D97-AF65-F5344CB8AC3E}">
        <p14:creationId xmlns:p14="http://schemas.microsoft.com/office/powerpoint/2010/main" val="37907926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ED0504C-A3D3-4986-8F7D-C43C1DCF83F7}" type="slidenum">
              <a:rPr lang="ru-RU" smtClean="0"/>
              <a:pPr/>
              <a:t>10</a:t>
            </a:fld>
            <a:endParaRPr lang="ru-RU"/>
          </a:p>
        </p:txBody>
      </p:sp>
    </p:spTree>
    <p:extLst>
      <p:ext uri="{BB962C8B-B14F-4D97-AF65-F5344CB8AC3E}">
        <p14:creationId xmlns:p14="http://schemas.microsoft.com/office/powerpoint/2010/main" val="10722417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scene3d>
              <a:camera prst="perspectiveRelaxedModerately">
                <a:rot lat="19800000" lon="0" rev="0"/>
              </a:camera>
              <a:lightRig rig="threePt" dir="t"/>
            </a:scene3d>
            <a:sp3d extrusionH="57150" prstMaterial="dkEdge">
              <a:bevelT w="38100" h="38100"/>
              <a:bevelB w="82550" h="38100" prst="coolSlant"/>
            </a:sp3d>
          </a:bodyPr>
          <a:lstStyle>
            <a:lvl1pPr>
              <a:defRPr>
                <a:ln>
                  <a:gradFill>
                    <a:gsLst>
                      <a:gs pos="0">
                        <a:schemeClr val="accent1">
                          <a:lumMod val="50000"/>
                        </a:schemeClr>
                      </a:gs>
                      <a:gs pos="50000">
                        <a:schemeClr val="accent1">
                          <a:tint val="44500"/>
                          <a:satMod val="160000"/>
                        </a:schemeClr>
                      </a:gs>
                      <a:gs pos="100000">
                        <a:schemeClr val="accent1">
                          <a:tint val="23500"/>
                          <a:satMod val="160000"/>
                        </a:schemeClr>
                      </a:gs>
                    </a:gsLst>
                    <a:lin ang="5400000" scaled="0"/>
                  </a:gradFill>
                </a:ln>
                <a:gradFill flip="none" rotWithShape="1">
                  <a:gsLst>
                    <a:gs pos="0">
                      <a:schemeClr val="accent1">
                        <a:lumMod val="50000"/>
                      </a:schemeClr>
                    </a:gs>
                    <a:gs pos="50000">
                      <a:schemeClr val="accent1">
                        <a:tint val="44500"/>
                        <a:satMod val="160000"/>
                      </a:schemeClr>
                    </a:gs>
                    <a:gs pos="100000">
                      <a:schemeClr val="accent1">
                        <a:tint val="23500"/>
                        <a:satMod val="160000"/>
                      </a:schemeClr>
                    </a:gs>
                    <a:gs pos="100000">
                      <a:schemeClr val="accent1">
                        <a:tint val="23500"/>
                        <a:satMod val="160000"/>
                        <a:alpha val="79000"/>
                      </a:schemeClr>
                    </a:gs>
                  </a:gsLst>
                  <a:lin ang="5400000" scaled="0"/>
                  <a:tileRect/>
                </a:gradFill>
                <a:effectLst>
                  <a:outerShdw blurRad="241300" dist="38100" dir="5400000" rotWithShape="0">
                    <a:schemeClr val="bg2">
                      <a:lumMod val="10000"/>
                      <a:alpha val="30000"/>
                    </a:schemeClr>
                  </a:outerShdw>
                </a:effectLst>
              </a:defRPr>
            </a:lvl1pPr>
          </a:lstStyle>
          <a:p>
            <a:r>
              <a:rPr lang="ru-RU" smtClean="0"/>
              <a:t>Образец заголовка</a:t>
            </a:r>
            <a:endParaRPr lang="ru-RU" dirty="0"/>
          </a:p>
        </p:txBody>
      </p:sp>
      <p:sp>
        <p:nvSpPr>
          <p:cNvPr id="3" name="Subtitle 2"/>
          <p:cNvSpPr>
            <a:spLocks noGrp="1"/>
          </p:cNvSpPr>
          <p:nvPr>
            <p:ph type="subTitle" idx="1"/>
          </p:nvPr>
        </p:nvSpPr>
        <p:spPr>
          <a:xfrm>
            <a:off x="1371600" y="3886200"/>
            <a:ext cx="6400800" cy="1752600"/>
          </a:xfrm>
        </p:spPr>
        <p:txBody>
          <a:bodyPr>
            <a:scene3d>
              <a:camera prst="orthographicFront"/>
              <a:lightRig rig="threePt" dir="t"/>
            </a:scene3d>
            <a:sp3d extrusionH="57150" contourW="12700">
              <a:bevelT w="82550" h="38100" prst="coolSlant"/>
              <a:contourClr>
                <a:schemeClr val="bg2">
                  <a:lumMod val="25000"/>
                </a:schemeClr>
              </a:contourClr>
            </a:sp3d>
          </a:bodyPr>
          <a:lstStyle>
            <a:lvl1pPr marL="0" indent="0" algn="ctr">
              <a:buNone/>
              <a:defRPr>
                <a:solidFill>
                  <a:schemeClr val="accent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dirty="0"/>
          </a:p>
        </p:txBody>
      </p:sp>
      <p:sp>
        <p:nvSpPr>
          <p:cNvPr id="4" name="Date Placeholder 3"/>
          <p:cNvSpPr>
            <a:spLocks noGrp="1"/>
          </p:cNvSpPr>
          <p:nvPr>
            <p:ph type="dt" sz="half" idx="10"/>
          </p:nvPr>
        </p:nvSpPr>
        <p:spPr/>
        <p:txBody>
          <a:bodyPr/>
          <a:lstStyle/>
          <a:p>
            <a:fld id="{01AA5F26-DA64-4D27-9D2D-D1B6044C96BB}" type="datetimeFigureOut">
              <a:rPr lang="ru-RU" smtClean="0"/>
              <a:pPr/>
              <a:t>28.03.2018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9120E37-A118-41DF-B88C-D135393E628D}" type="slidenum">
              <a:rPr lang="ru-RU" smtClean="0"/>
              <a:pPr/>
              <a:t>‹#›</a:t>
            </a:fld>
            <a:endParaRPr lang="ru-RU"/>
          </a:p>
        </p:txBody>
      </p:sp>
    </p:spTree>
  </p:cSld>
  <p:clrMapOvr>
    <a:masterClrMapping/>
  </p:clrMapOvr>
  <p:transition spd="med">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Date Placeholder 3"/>
          <p:cNvSpPr>
            <a:spLocks noGrp="1"/>
          </p:cNvSpPr>
          <p:nvPr>
            <p:ph type="dt" sz="half" idx="10"/>
          </p:nvPr>
        </p:nvSpPr>
        <p:spPr/>
        <p:txBody>
          <a:bodyPr/>
          <a:lstStyle/>
          <a:p>
            <a:fld id="{01AA5F26-DA64-4D27-9D2D-D1B6044C96BB}" type="datetimeFigureOut">
              <a:rPr lang="ru-RU" smtClean="0"/>
              <a:pPr/>
              <a:t>28.03.2018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9120E37-A118-41DF-B88C-D135393E628D}" type="slidenum">
              <a:rPr lang="ru-RU" smtClean="0"/>
              <a:pPr/>
              <a:t>‹#›</a:t>
            </a:fld>
            <a:endParaRPr lang="ru-RU"/>
          </a:p>
        </p:txBody>
      </p:sp>
    </p:spTree>
  </p:cSld>
  <p:clrMapOvr>
    <a:masterClrMapping/>
  </p:clrMapOvr>
  <p:transition spd="med">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Date Placeholder 3"/>
          <p:cNvSpPr>
            <a:spLocks noGrp="1"/>
          </p:cNvSpPr>
          <p:nvPr>
            <p:ph type="dt" sz="half" idx="10"/>
          </p:nvPr>
        </p:nvSpPr>
        <p:spPr/>
        <p:txBody>
          <a:bodyPr/>
          <a:lstStyle/>
          <a:p>
            <a:fld id="{01AA5F26-DA64-4D27-9D2D-D1B6044C96BB}" type="datetimeFigureOut">
              <a:rPr lang="ru-RU" smtClean="0"/>
              <a:pPr/>
              <a:t>28.03.2018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9120E37-A118-41DF-B88C-D135393E628D}" type="slidenum">
              <a:rPr lang="ru-RU" smtClean="0"/>
              <a:pPr/>
              <a:t>‹#›</a:t>
            </a:fld>
            <a:endParaRPr lang="ru-RU"/>
          </a:p>
        </p:txBody>
      </p:sp>
    </p:spTree>
  </p:cSld>
  <p:clrMapOvr>
    <a:masterClrMapping/>
  </p:clrMapOvr>
  <p:transition spd="med">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Date Placeholder 4"/>
          <p:cNvSpPr>
            <a:spLocks noGrp="1"/>
          </p:cNvSpPr>
          <p:nvPr>
            <p:ph type="dt" sz="half" idx="10"/>
          </p:nvPr>
        </p:nvSpPr>
        <p:spPr/>
        <p:txBody>
          <a:bodyPr/>
          <a:lstStyle/>
          <a:p>
            <a:fld id="{01AA5F26-DA64-4D27-9D2D-D1B6044C96BB}" type="datetimeFigureOut">
              <a:rPr lang="ru-RU" smtClean="0"/>
              <a:pPr/>
              <a:t>28.03.2018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9120E37-A118-41DF-B88C-D135393E628D}" type="slidenum">
              <a:rPr lang="ru-RU" smtClean="0"/>
              <a:pPr/>
              <a:t>‹#›</a:t>
            </a:fld>
            <a:endParaRPr lang="ru-RU"/>
          </a:p>
        </p:txBody>
      </p:sp>
    </p:spTree>
  </p:cSld>
  <p:clrMapOvr>
    <a:masterClrMapping/>
  </p:clrMapOvr>
  <p:transition spd="med">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ru-RU"/>
          </a:p>
        </p:txBody>
      </p:sp>
      <p:sp>
        <p:nvSpPr>
          <p:cNvPr id="3" name="Text Placeholder 2"/>
          <p:cNvSpPr>
            <a:spLocks noGrp="1"/>
          </p:cNvSpPr>
          <p:nvPr>
            <p:ph type="body" idx="1"/>
          </p:nvPr>
        </p:nvSpPr>
        <p:spPr>
          <a:xfrm>
            <a:off x="457200" y="1535112"/>
            <a:ext cx="4040188" cy="965193"/>
          </a:xfrm>
        </p:spPr>
        <p:txBody>
          <a:bodyPr anchor="b">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500305"/>
            <a:ext cx="4040188" cy="362585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Text Placeholder 4"/>
          <p:cNvSpPr>
            <a:spLocks noGrp="1"/>
          </p:cNvSpPr>
          <p:nvPr>
            <p:ph type="body" sz="quarter" idx="3"/>
          </p:nvPr>
        </p:nvSpPr>
        <p:spPr>
          <a:xfrm>
            <a:off x="4645025" y="1535112"/>
            <a:ext cx="4041775" cy="96519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500305"/>
            <a:ext cx="4041775" cy="362585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Date Placeholder 6"/>
          <p:cNvSpPr>
            <a:spLocks noGrp="1"/>
          </p:cNvSpPr>
          <p:nvPr>
            <p:ph type="dt" sz="half" idx="10"/>
          </p:nvPr>
        </p:nvSpPr>
        <p:spPr/>
        <p:txBody>
          <a:bodyPr/>
          <a:lstStyle/>
          <a:p>
            <a:fld id="{01AA5F26-DA64-4D27-9D2D-D1B6044C96BB}" type="datetimeFigureOut">
              <a:rPr lang="ru-RU" smtClean="0"/>
              <a:pPr/>
              <a:t>28.03.2018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9120E37-A118-41DF-B88C-D135393E628D}" type="slidenum">
              <a:rPr lang="ru-RU" smtClean="0"/>
              <a:pPr/>
              <a:t>‹#›</a:t>
            </a:fld>
            <a:endParaRPr lang="ru-RU"/>
          </a:p>
        </p:txBody>
      </p:sp>
    </p:spTree>
  </p:cSld>
  <p:clrMapOvr>
    <a:masterClrMapping/>
  </p:clrMapOvr>
  <p:transition spd="med">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a:p>
        </p:txBody>
      </p:sp>
      <p:sp>
        <p:nvSpPr>
          <p:cNvPr id="3" name="Date Placeholder 2"/>
          <p:cNvSpPr>
            <a:spLocks noGrp="1"/>
          </p:cNvSpPr>
          <p:nvPr>
            <p:ph type="dt" sz="half" idx="10"/>
          </p:nvPr>
        </p:nvSpPr>
        <p:spPr/>
        <p:txBody>
          <a:bodyPr/>
          <a:lstStyle/>
          <a:p>
            <a:fld id="{01AA5F26-DA64-4D27-9D2D-D1B6044C96BB}" type="datetimeFigureOut">
              <a:rPr lang="ru-RU" smtClean="0"/>
              <a:pPr/>
              <a:t>28.03.2018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9120E37-A118-41DF-B88C-D135393E628D}" type="slidenum">
              <a:rPr lang="ru-RU" smtClean="0"/>
              <a:pPr/>
              <a:t>‹#›</a:t>
            </a:fld>
            <a:endParaRPr lang="ru-RU"/>
          </a:p>
        </p:txBody>
      </p:sp>
    </p:spTree>
  </p:cSld>
  <p:clrMapOvr>
    <a:masterClrMapping/>
  </p:clrMapOvr>
  <p:transition spd="med">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AA5F26-DA64-4D27-9D2D-D1B6044C96BB}" type="datetimeFigureOut">
              <a:rPr lang="ru-RU" smtClean="0"/>
              <a:pPr/>
              <a:t>28.03.2018</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9120E37-A118-41DF-B88C-D135393E628D}" type="slidenum">
              <a:rPr lang="ru-RU" smtClean="0"/>
              <a:pPr/>
              <a:t>‹#›</a:t>
            </a:fld>
            <a:endParaRPr lang="ru-RU"/>
          </a:p>
        </p:txBody>
      </p:sp>
    </p:spTree>
  </p:cSld>
  <p:clrMapOvr>
    <a:masterClrMapping/>
  </p:clrMapOvr>
  <p:transition spd="med">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1AA5F26-DA64-4D27-9D2D-D1B6044C96BB}" type="datetimeFigureOut">
              <a:rPr lang="ru-RU" smtClean="0"/>
              <a:pPr/>
              <a:t>28.03.2018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9120E37-A118-41DF-B88C-D135393E628D}" type="slidenum">
              <a:rPr lang="ru-RU" smtClean="0"/>
              <a:pPr/>
              <a:t>‹#›</a:t>
            </a:fld>
            <a:endParaRPr lang="ru-RU"/>
          </a:p>
        </p:txBody>
      </p:sp>
    </p:spTree>
  </p:cSld>
  <p:clrMapOvr>
    <a:masterClrMapping/>
  </p:clrMapOvr>
  <p:transition spd="med">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1AA5F26-DA64-4D27-9D2D-D1B6044C96BB}" type="datetimeFigureOut">
              <a:rPr lang="ru-RU" smtClean="0"/>
              <a:pPr/>
              <a:t>28.03.2018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9120E37-A118-41DF-B88C-D135393E628D}" type="slidenum">
              <a:rPr lang="ru-RU" smtClean="0"/>
              <a:pPr/>
              <a:t>‹#›</a:t>
            </a:fld>
            <a:endParaRPr lang="ru-RU"/>
          </a:p>
        </p:txBody>
      </p:sp>
    </p:spTree>
  </p:cSld>
  <p:clrMapOvr>
    <a:masterClrMapping/>
  </p:clrMapOvr>
  <p:transition spd="med">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Date Placeholder 3"/>
          <p:cNvSpPr>
            <a:spLocks noGrp="1"/>
          </p:cNvSpPr>
          <p:nvPr>
            <p:ph type="dt" sz="half" idx="10"/>
          </p:nvPr>
        </p:nvSpPr>
        <p:spPr/>
        <p:txBody>
          <a:bodyPr/>
          <a:lstStyle/>
          <a:p>
            <a:fld id="{01AA5F26-DA64-4D27-9D2D-D1B6044C96BB}" type="datetimeFigureOut">
              <a:rPr lang="ru-RU" smtClean="0"/>
              <a:pPr/>
              <a:t>28.03.2018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9120E37-A118-41DF-B88C-D135393E628D}" type="slidenum">
              <a:rPr lang="ru-RU" smtClean="0"/>
              <a:pPr/>
              <a:t>‹#›</a:t>
            </a:fld>
            <a:endParaRPr lang="ru-RU"/>
          </a:p>
        </p:txBody>
      </p:sp>
    </p:spTree>
  </p:cSld>
  <p:clrMapOvr>
    <a:masterClrMapping/>
  </p:clrMapOvr>
  <p:transition spd="med">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5984" y="571480"/>
            <a:ext cx="6400816" cy="846158"/>
          </a:xfrm>
          <a:prstGeom prst="rect">
            <a:avLst/>
          </a:prstGeom>
        </p:spPr>
        <p:txBody>
          <a:bodyPr vert="horz" lIns="91440" tIns="45720" rIns="91440" bIns="45720" rtlCol="0" anchor="ctr">
            <a:noAutofit/>
            <a:scene3d>
              <a:camera prst="perspectiveRelaxedModerately">
                <a:rot lat="19800000" lon="0" rev="0"/>
              </a:camera>
              <a:lightRig rig="threePt" dir="t"/>
            </a:scene3d>
            <a:sp3d extrusionH="57150" prstMaterial="dkEdge">
              <a:bevelT w="38100" h="38100"/>
              <a:bevelB w="82550" h="38100" prst="coolSlant"/>
            </a:sp3d>
          </a:bodyPr>
          <a:lstStyle/>
          <a:p>
            <a:r>
              <a:rPr lang="ru-RU" smtClean="0"/>
              <a:t>Образец заголовка</a:t>
            </a:r>
            <a:endParaRPr lang="ru-RU" dirty="0"/>
          </a:p>
        </p:txBody>
      </p:sp>
      <p:sp>
        <p:nvSpPr>
          <p:cNvPr id="3" name="Text Placeholder 2"/>
          <p:cNvSpPr>
            <a:spLocks noGrp="1"/>
          </p:cNvSpPr>
          <p:nvPr>
            <p:ph type="body" idx="1"/>
          </p:nvPr>
        </p:nvSpPr>
        <p:spPr>
          <a:xfrm>
            <a:off x="1214414" y="1600200"/>
            <a:ext cx="7472386"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AA5F26-DA64-4D27-9D2D-D1B6044C96BB}" type="datetimeFigureOut">
              <a:rPr lang="ru-RU" smtClean="0"/>
              <a:pPr/>
              <a:t>28.03.2018</a:t>
            </a:fld>
            <a:endParaRPr lang="ru-R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120E37-A118-41DF-B88C-D135393E628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transition spd="med">
    <p:wipe dir="d"/>
  </p:transition>
  <p:txStyles>
    <p:titleStyle>
      <a:lvl1pPr algn="ctr" defTabSz="914400" rtl="0" eaLnBrk="1" latinLnBrk="0" hangingPunct="1">
        <a:spcBef>
          <a:spcPct val="0"/>
        </a:spcBef>
        <a:buNone/>
        <a:defRPr lang="ru-RU" sz="3200" kern="1200" dirty="0">
          <a:ln>
            <a:gradFill>
              <a:gsLst>
                <a:gs pos="0">
                  <a:schemeClr val="accent1">
                    <a:lumMod val="50000"/>
                  </a:schemeClr>
                </a:gs>
                <a:gs pos="50000">
                  <a:schemeClr val="accent1">
                    <a:tint val="44500"/>
                    <a:satMod val="160000"/>
                  </a:schemeClr>
                </a:gs>
                <a:gs pos="100000">
                  <a:schemeClr val="accent1">
                    <a:tint val="23500"/>
                    <a:satMod val="160000"/>
                  </a:schemeClr>
                </a:gs>
              </a:gsLst>
              <a:lin ang="5400000" scaled="0"/>
            </a:gradFill>
          </a:ln>
          <a:gradFill flip="none" rotWithShape="1">
            <a:gsLst>
              <a:gs pos="0">
                <a:schemeClr val="accent1">
                  <a:lumMod val="50000"/>
                </a:schemeClr>
              </a:gs>
              <a:gs pos="50000">
                <a:schemeClr val="accent1">
                  <a:tint val="44500"/>
                  <a:satMod val="160000"/>
                </a:schemeClr>
              </a:gs>
              <a:gs pos="100000">
                <a:schemeClr val="accent1">
                  <a:tint val="23500"/>
                  <a:satMod val="160000"/>
                </a:schemeClr>
              </a:gs>
              <a:gs pos="100000">
                <a:schemeClr val="accent1">
                  <a:tint val="23500"/>
                  <a:satMod val="160000"/>
                  <a:alpha val="79000"/>
                </a:schemeClr>
              </a:gs>
            </a:gsLst>
            <a:lin ang="5400000" scaled="0"/>
            <a:tileRect/>
          </a:gradFill>
          <a:effectLst>
            <a:outerShdw blurRad="241300" dist="38100" dir="5400000" rotWithShape="0">
              <a:schemeClr val="bg2">
                <a:lumMod val="10000"/>
                <a:alpha val="30000"/>
              </a:schemeClr>
            </a:outerShdw>
          </a:effectLst>
          <a:latin typeface="+mj-lt"/>
          <a:ea typeface="+mj-ea"/>
          <a:cs typeface="+mj-cs"/>
        </a:defRPr>
      </a:lvl1pPr>
    </p:titleStyle>
    <p:bodyStyle>
      <a:lvl1pPr marL="342900" indent="-342900" algn="l" defTabSz="914400" rtl="0" eaLnBrk="1" latinLnBrk="0" hangingPunct="1">
        <a:spcBef>
          <a:spcPct val="20000"/>
        </a:spcBef>
        <a:buFontTx/>
        <a:buBlip>
          <a:blip r:embed="rId13"/>
        </a:buBlip>
        <a:defRPr sz="2800" kern="1200">
          <a:solidFill>
            <a:schemeClr val="accent5">
              <a:lumMod val="50000"/>
            </a:schemeClr>
          </a:solidFill>
          <a:latin typeface="+mn-lt"/>
          <a:ea typeface="+mn-ea"/>
          <a:cs typeface="+mn-cs"/>
        </a:defRPr>
      </a:lvl1pPr>
      <a:lvl2pPr marL="742950" indent="-285750" algn="l" defTabSz="914400" rtl="0" eaLnBrk="1" latinLnBrk="0" hangingPunct="1">
        <a:spcBef>
          <a:spcPct val="20000"/>
        </a:spcBef>
        <a:buFontTx/>
        <a:buBlip>
          <a:blip r:embed="rId13"/>
        </a:buBlip>
        <a:defRPr sz="2800" i="1" kern="1200">
          <a:solidFill>
            <a:schemeClr val="tx1"/>
          </a:solidFill>
          <a:latin typeface="+mn-lt"/>
          <a:ea typeface="+mn-ea"/>
          <a:cs typeface="+mn-cs"/>
        </a:defRPr>
      </a:lvl2pPr>
      <a:lvl3pPr marL="1143000" indent="-228600" algn="l" defTabSz="914400" rtl="0" eaLnBrk="1" latinLnBrk="0" hangingPunct="1">
        <a:spcBef>
          <a:spcPct val="20000"/>
        </a:spcBef>
        <a:buFontTx/>
        <a:buBlip>
          <a:blip r:embed="rId13"/>
        </a:buBlip>
        <a:defRPr sz="2400" kern="1200">
          <a:solidFill>
            <a:schemeClr val="tx1"/>
          </a:solidFill>
          <a:latin typeface="+mn-lt"/>
          <a:ea typeface="+mn-ea"/>
          <a:cs typeface="+mn-cs"/>
        </a:defRPr>
      </a:lvl3pPr>
      <a:lvl4pPr marL="1600200" indent="-228600" algn="l" defTabSz="914400" rtl="0" eaLnBrk="1" latinLnBrk="0" hangingPunct="1">
        <a:spcBef>
          <a:spcPct val="20000"/>
        </a:spcBef>
        <a:buFontTx/>
        <a:buBlip>
          <a:blip r:embed="rId13"/>
        </a:buBlip>
        <a:defRPr sz="2000" kern="1200">
          <a:solidFill>
            <a:schemeClr val="tx1"/>
          </a:solidFill>
          <a:latin typeface="+mn-lt"/>
          <a:ea typeface="+mn-ea"/>
          <a:cs typeface="+mn-cs"/>
        </a:defRPr>
      </a:lvl4pPr>
      <a:lvl5pPr marL="2057400" indent="-228600" algn="l" defTabSz="914400" rtl="0" eaLnBrk="1" latinLnBrk="0" hangingPunct="1">
        <a:spcBef>
          <a:spcPct val="20000"/>
        </a:spcBef>
        <a:buFontTx/>
        <a:buBlip>
          <a:blip r:embed="rId13"/>
        </a:buBlip>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32.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avi"/><Relationship Id="rId1" Type="http://schemas.microsoft.com/office/2007/relationships/media" Target="../media/media1.avi"/><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403648" y="908720"/>
            <a:ext cx="6400800" cy="5472608"/>
          </a:xfrm>
        </p:spPr>
        <p:txBody>
          <a:bodyPr>
            <a:normAutofit/>
          </a:bodyPr>
          <a:lstStyle/>
          <a:p>
            <a:endParaRPr lang="ru-RU" sz="1600" dirty="0" smtClean="0"/>
          </a:p>
          <a:p>
            <a:r>
              <a:rPr lang="ru-RU" sz="1600" dirty="0" smtClean="0"/>
              <a:t>МОБУ «</a:t>
            </a:r>
            <a:r>
              <a:rPr lang="ru-RU" sz="1600" dirty="0" err="1" smtClean="0"/>
              <a:t>Шопшинская</a:t>
            </a:r>
            <a:r>
              <a:rPr lang="ru-RU" sz="1600" dirty="0" smtClean="0"/>
              <a:t> СШ»</a:t>
            </a:r>
          </a:p>
          <a:p>
            <a:endParaRPr lang="ru-RU" sz="2400" dirty="0" smtClean="0"/>
          </a:p>
          <a:p>
            <a:r>
              <a:rPr lang="ru-RU" i="1" dirty="0" smtClean="0"/>
              <a:t>Тема: «Занятие </a:t>
            </a:r>
            <a:r>
              <a:rPr lang="ru-RU" i="1" dirty="0"/>
              <a:t>танцами как одна из форм физического и духовного развития ребенка»</a:t>
            </a:r>
            <a:endParaRPr lang="ru-RU" i="1" dirty="0" smtClean="0"/>
          </a:p>
          <a:p>
            <a:endParaRPr lang="ru-RU" sz="1600" dirty="0" smtClean="0"/>
          </a:p>
          <a:p>
            <a:r>
              <a:rPr lang="ru-RU" sz="1600" dirty="0" smtClean="0"/>
              <a:t>                                               </a:t>
            </a:r>
          </a:p>
          <a:p>
            <a:pPr algn="r"/>
            <a:r>
              <a:rPr lang="ru-RU" sz="1600" dirty="0" smtClean="0"/>
              <a:t> </a:t>
            </a:r>
          </a:p>
          <a:p>
            <a:r>
              <a:rPr lang="ru-RU" sz="1600" dirty="0" smtClean="0"/>
              <a:t>                                                        учитель музыки Аникина Е.Л. </a:t>
            </a:r>
            <a:endParaRPr lang="ru-RU" sz="1600" dirty="0"/>
          </a:p>
          <a:p>
            <a:r>
              <a:rPr lang="ru-RU" sz="1600" dirty="0" smtClean="0"/>
              <a:t>                                                        педагог дополнительного </a:t>
            </a:r>
          </a:p>
          <a:p>
            <a:r>
              <a:rPr lang="ru-RU" sz="1600" dirty="0" smtClean="0"/>
              <a:t>                                                         образования Волкова Н.С.</a:t>
            </a:r>
          </a:p>
          <a:p>
            <a:r>
              <a:rPr lang="ru-RU" sz="1600" dirty="0"/>
              <a:t> </a:t>
            </a:r>
            <a:r>
              <a:rPr lang="ru-RU" sz="1600" dirty="0" smtClean="0"/>
              <a:t>                                                              </a:t>
            </a:r>
          </a:p>
          <a:p>
            <a:r>
              <a:rPr lang="ru-RU" sz="1600" dirty="0" smtClean="0"/>
              <a:t>2018 год</a:t>
            </a:r>
            <a:endParaRPr lang="ru-RU" sz="1600" dirty="0"/>
          </a:p>
        </p:txBody>
      </p:sp>
    </p:spTree>
    <p:extLst>
      <p:ext uri="{BB962C8B-B14F-4D97-AF65-F5344CB8AC3E}">
        <p14:creationId xmlns:p14="http://schemas.microsoft.com/office/powerpoint/2010/main" val="3636790819"/>
      </p:ext>
    </p:extLst>
  </p:cSld>
  <p:clrMapOvr>
    <a:masterClrMapping/>
  </p:clrMapOvr>
  <p:transition spd="med">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Текст 6"/>
          <p:cNvSpPr>
            <a:spLocks noGrp="1"/>
          </p:cNvSpPr>
          <p:nvPr>
            <p:ph type="body" sz="half" idx="2"/>
          </p:nvPr>
        </p:nvSpPr>
        <p:spPr>
          <a:xfrm>
            <a:off x="1403648" y="2476912"/>
            <a:ext cx="6024732" cy="4381088"/>
          </a:xfrm>
        </p:spPr>
        <p:txBody>
          <a:bodyPr>
            <a:noAutofit/>
          </a:bodyPr>
          <a:lstStyle/>
          <a:p>
            <a:r>
              <a:rPr lang="ru-RU" b="1" dirty="0" smtClean="0"/>
              <a:t>    </a:t>
            </a:r>
            <a:endParaRPr lang="ru-RU" dirty="0"/>
          </a:p>
        </p:txBody>
      </p:sp>
      <p:pic>
        <p:nvPicPr>
          <p:cNvPr id="4099" name="Picture 3" descr="C:\Users\Пользователь\Desktop\ярмарка фото\IMG_40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44611"/>
            <a:ext cx="4876800" cy="333851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Пользователь\Desktop\ярмарка фото\IMG_399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087" y="692696"/>
            <a:ext cx="3588989" cy="5380856"/>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C:\Users\Пользователь\Desktop\ярмарка фото\IMG_387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512" y="3476748"/>
            <a:ext cx="4876800" cy="3252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68643"/>
      </p:ext>
    </p:extLst>
  </p:cSld>
  <p:clrMapOvr>
    <a:masterClrMapping/>
  </p:clrMapOvr>
  <p:transition spd="med">
    <p:strips/>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899592" y="332656"/>
            <a:ext cx="7920880" cy="6264696"/>
          </a:xfrm>
        </p:spPr>
        <p:txBody>
          <a:bodyPr>
            <a:noAutofit/>
          </a:bodyPr>
          <a:lstStyle/>
          <a:p>
            <a:endParaRPr lang="ru-RU" sz="1400" b="1" dirty="0" smtClean="0"/>
          </a:p>
          <a:p>
            <a:endParaRPr lang="ru-RU" sz="1400" b="1" dirty="0"/>
          </a:p>
          <a:p>
            <a:r>
              <a:rPr lang="ru-RU" sz="2000" dirty="0">
                <a:solidFill>
                  <a:schemeClr val="tx1"/>
                </a:solidFill>
                <a:latin typeface="Times New Roman" panose="02020603050405020304" pitchFamily="18" charset="0"/>
                <a:cs typeface="Times New Roman" panose="02020603050405020304" pitchFamily="18" charset="0"/>
              </a:rPr>
              <a:t>Все движения учитель должен показать детям, так как одно лишь объяснение не дает положительных результатов. Показ движений активизирует эмоциональную реакцию на музыку.</a:t>
            </a:r>
          </a:p>
          <a:p>
            <a:endParaRPr lang="ru-RU" sz="1800" dirty="0">
              <a:solidFill>
                <a:schemeClr val="tx1"/>
              </a:solidFill>
            </a:endParaRPr>
          </a:p>
          <a:p>
            <a:pPr marL="0" indent="0">
              <a:buNone/>
            </a:pPr>
            <a:endParaRPr lang="ru-RU" sz="1800" dirty="0">
              <a:solidFill>
                <a:schemeClr val="tx1"/>
              </a:solidFill>
            </a:endParaRPr>
          </a:p>
          <a:p>
            <a:endParaRPr lang="ru-RU" sz="1800" dirty="0">
              <a:solidFill>
                <a:schemeClr val="tx1"/>
              </a:solidFill>
            </a:endParaRPr>
          </a:p>
          <a:p>
            <a:endParaRPr lang="ru-RU" sz="1800" dirty="0">
              <a:solidFill>
                <a:schemeClr val="tx1"/>
              </a:solidFill>
            </a:endParaRPr>
          </a:p>
          <a:p>
            <a:endParaRPr lang="ru-RU" sz="1800" dirty="0">
              <a:solidFill>
                <a:schemeClr val="tx1"/>
              </a:solidFill>
            </a:endParaRPr>
          </a:p>
          <a:p>
            <a:endParaRPr lang="ru-RU" sz="1800" dirty="0">
              <a:solidFill>
                <a:schemeClr val="tx1"/>
              </a:solidFill>
            </a:endParaRPr>
          </a:p>
          <a:p>
            <a:endParaRPr lang="ru-RU" sz="1800" dirty="0">
              <a:solidFill>
                <a:schemeClr val="tx1"/>
              </a:solidFill>
            </a:endParaRPr>
          </a:p>
          <a:p>
            <a:endParaRPr lang="ru-RU" sz="1800" dirty="0">
              <a:solidFill>
                <a:schemeClr val="tx1"/>
              </a:solidFill>
            </a:endParaRPr>
          </a:p>
          <a:p>
            <a:endParaRPr lang="ru-RU" sz="1800" dirty="0">
              <a:solidFill>
                <a:schemeClr val="tx1"/>
              </a:solidFill>
            </a:endParaRPr>
          </a:p>
          <a:p>
            <a:endParaRPr lang="ru-RU" sz="1800" dirty="0">
              <a:solidFill>
                <a:schemeClr val="tx1"/>
              </a:solidFill>
            </a:endParaRPr>
          </a:p>
          <a:p>
            <a:pPr marL="0" indent="0">
              <a:buNone/>
            </a:pPr>
            <a:endParaRPr lang="ru-RU" sz="1800" dirty="0">
              <a:solidFill>
                <a:schemeClr val="tx1"/>
              </a:solidFill>
            </a:endParaRPr>
          </a:p>
          <a:p>
            <a:r>
              <a:rPr lang="ru-RU" sz="2000" dirty="0">
                <a:solidFill>
                  <a:schemeClr val="tx1"/>
                </a:solidFill>
                <a:latin typeface="Times New Roman" panose="02020603050405020304" pitchFamily="18" charset="0"/>
                <a:cs typeface="Times New Roman" panose="02020603050405020304" pitchFamily="18" charset="0"/>
              </a:rPr>
              <a:t>«Дети — наше зеркало, они очень точно копируют все наши движения и мимику, поэтому будьте точны и  выразительны, и чаще улыбайтесь!»</a:t>
            </a:r>
          </a:p>
        </p:txBody>
      </p:sp>
      <p:pic>
        <p:nvPicPr>
          <p:cNvPr id="2050" name="Picture 2" descr="C:\Users\Пользователь\Desktop\ярмарка фото\IMG_400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44824"/>
            <a:ext cx="4444964" cy="2964756"/>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Пользователь\Desktop\ярмарка фото\IMG_407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0736" y="1916832"/>
            <a:ext cx="4337004" cy="28927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5189779"/>
      </p:ext>
    </p:extLst>
  </p:cSld>
  <p:clrMapOvr>
    <a:masterClrMapping/>
  </p:clrMapOvr>
  <p:transition spd="med">
    <p:wheel spokes="8"/>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95936" y="0"/>
            <a:ext cx="5148064" cy="6126163"/>
          </a:xfrm>
        </p:spPr>
        <p:txBody>
          <a:bodyPr>
            <a:normAutofit/>
          </a:bodyPr>
          <a:lstStyle/>
          <a:p>
            <a:pPr marL="0" indent="0">
              <a:buNone/>
            </a:pPr>
            <a:r>
              <a:rPr lang="ru-RU" sz="1400" dirty="0">
                <a:solidFill>
                  <a:schemeClr val="tx1"/>
                </a:solidFill>
              </a:rPr>
              <a:t> </a:t>
            </a:r>
            <a:r>
              <a:rPr lang="ru-RU" sz="1400" dirty="0" smtClean="0">
                <a:solidFill>
                  <a:schemeClr val="tx1"/>
                </a:solidFill>
              </a:rPr>
              <a:t>    </a:t>
            </a:r>
            <a:endParaRPr lang="ru-RU" sz="1600" dirty="0" smtClean="0">
              <a:solidFill>
                <a:schemeClr val="tx1"/>
              </a:solidFill>
            </a:endParaRPr>
          </a:p>
          <a:p>
            <a:pPr marL="0" indent="0">
              <a:buNone/>
            </a:pPr>
            <a:r>
              <a:rPr lang="ru-RU" sz="1600" dirty="0">
                <a:solidFill>
                  <a:schemeClr val="tx1"/>
                </a:solidFill>
                <a:latin typeface="Times New Roman" panose="02020603050405020304" pitchFamily="18" charset="0"/>
                <a:cs typeface="Times New Roman" panose="02020603050405020304" pitchFamily="18" charset="0"/>
              </a:rPr>
              <a:t> </a:t>
            </a:r>
            <a:r>
              <a:rPr lang="ru-RU" sz="1600" dirty="0" smtClean="0">
                <a:solidFill>
                  <a:schemeClr val="tx1"/>
                </a:solidFill>
                <a:latin typeface="Times New Roman" panose="02020603050405020304" pitchFamily="18" charset="0"/>
                <a:cs typeface="Times New Roman" panose="02020603050405020304" pitchFamily="18" charset="0"/>
              </a:rPr>
              <a:t>       Для </a:t>
            </a:r>
            <a:r>
              <a:rPr lang="ru-RU" sz="1600" dirty="0">
                <a:solidFill>
                  <a:schemeClr val="tx1"/>
                </a:solidFill>
                <a:latin typeface="Times New Roman" panose="02020603050405020304" pitchFamily="18" charset="0"/>
                <a:cs typeface="Times New Roman" panose="02020603050405020304" pitchFamily="18" charset="0"/>
              </a:rPr>
              <a:t>того чтобы занятия были эффективными и приносили пользу детям, необходимо создать комфортные условия. Если уроки организованы правильно, ребенок становится эмоционально устойчивее, застенчивые ребята становятся более открытыми, заметно улучшается двигательная сфера. Очень важно, чтобы на занятиях ребенок чувствовал себя комфортно, у него было доверительное и уважительное отношение к педагогу. </a:t>
            </a:r>
          </a:p>
        </p:txBody>
      </p:sp>
      <p:pic>
        <p:nvPicPr>
          <p:cNvPr id="5122" name="Picture 2" descr="C:\Users\Пользователь\Desktop\ярмарка фото\IMG_40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917" y="0"/>
            <a:ext cx="3982019" cy="265597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G:\РАДУГА\IMG_318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2852936"/>
            <a:ext cx="5940152" cy="3910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0674241"/>
      </p:ext>
    </p:extLst>
  </p:cSld>
  <p:clrMapOvr>
    <a:masterClrMapping/>
  </p:clrMapOvr>
  <p:transition spd="med">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half" idx="1"/>
          </p:nvPr>
        </p:nvSpPr>
        <p:spPr>
          <a:xfrm>
            <a:off x="1475656" y="476672"/>
            <a:ext cx="6840760" cy="5976664"/>
          </a:xfrm>
        </p:spPr>
        <p:txBody>
          <a:bodyPr>
            <a:noAutofit/>
          </a:bodyPr>
          <a:lstStyle/>
          <a:p>
            <a:pPr marL="0" indent="0">
              <a:buNone/>
            </a:pPr>
            <a:endParaRPr lang="ru-RU" sz="2000" b="1" dirty="0">
              <a:solidFill>
                <a:schemeClr val="tx1"/>
              </a:solidFill>
            </a:endParaRPr>
          </a:p>
          <a:p>
            <a:pPr marL="0" indent="0" algn="ctr">
              <a:buNone/>
            </a:pPr>
            <a:r>
              <a:rPr lang="ru-RU" sz="1800" b="1" dirty="0" smtClean="0">
                <a:solidFill>
                  <a:schemeClr val="tx1"/>
                </a:solidFill>
                <a:latin typeface="Times New Roman" panose="02020603050405020304" pitchFamily="18" charset="0"/>
                <a:cs typeface="Times New Roman" panose="02020603050405020304" pitchFamily="18" charset="0"/>
              </a:rPr>
              <a:t>Влияние занятий танцами на духовное развитие детей.</a:t>
            </a:r>
            <a:endParaRPr lang="ru-RU" sz="1800" dirty="0" smtClean="0">
              <a:solidFill>
                <a:schemeClr val="tx1"/>
              </a:solidFill>
              <a:latin typeface="Times New Roman" panose="02020603050405020304" pitchFamily="18" charset="0"/>
              <a:cs typeface="Times New Roman" panose="02020603050405020304" pitchFamily="18" charset="0"/>
            </a:endParaRPr>
          </a:p>
          <a:p>
            <a:pPr marL="0" indent="0">
              <a:buNone/>
            </a:pPr>
            <a:r>
              <a:rPr lang="ru-RU" sz="1800" b="1" i="1" dirty="0">
                <a:latin typeface="Times New Roman" panose="02020603050405020304" pitchFamily="18" charset="0"/>
                <a:cs typeface="Times New Roman" panose="02020603050405020304" pitchFamily="18" charset="0"/>
              </a:rPr>
              <a:t>      Танец имеет большое воспитательное значение. Осваивая его, занимающиеся не только разучивают движения, но и создают художественный образ, а для этого нужно понимать музыку и замысел автора, найти характер движения. </a:t>
            </a:r>
            <a:endParaRPr lang="ru-RU" sz="1800" b="1" i="1" dirty="0" smtClean="0">
              <a:latin typeface="Times New Roman" panose="02020603050405020304" pitchFamily="18" charset="0"/>
              <a:cs typeface="Times New Roman" panose="02020603050405020304" pitchFamily="18" charset="0"/>
            </a:endParaRPr>
          </a:p>
          <a:p>
            <a:pPr marL="0" indent="0">
              <a:buNone/>
            </a:pPr>
            <a:r>
              <a:rPr lang="ru-RU" sz="2000" b="1" i="1" dirty="0"/>
              <a:t> </a:t>
            </a:r>
            <a:r>
              <a:rPr lang="ru-RU" sz="2000" b="1" i="1" dirty="0" smtClean="0"/>
              <a:t>   </a:t>
            </a:r>
            <a:endParaRPr lang="ru-RU" sz="1400" dirty="0"/>
          </a:p>
        </p:txBody>
      </p:sp>
      <p:pic>
        <p:nvPicPr>
          <p:cNvPr id="10242" name="Picture 2" descr="C:\Users\Пользователь\Desktop\ярмарка фото\IMG_945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725346"/>
            <a:ext cx="6192688" cy="41304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5114828"/>
      </p:ext>
    </p:extLst>
  </p:cSld>
  <p:clrMapOvr>
    <a:masterClrMapping/>
  </p:clrMapOvr>
  <p:transition spd="med">
    <p:strips dir="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411760" y="260648"/>
            <a:ext cx="6120680" cy="5865515"/>
          </a:xfrm>
        </p:spPr>
        <p:txBody>
          <a:bodyPr>
            <a:noAutofit/>
          </a:bodyPr>
          <a:lstStyle/>
          <a:p>
            <a:r>
              <a:rPr lang="ru-RU" sz="1600" dirty="0" smtClean="0">
                <a:latin typeface="Times New Roman" panose="02020603050405020304" pitchFamily="18" charset="0"/>
                <a:cs typeface="Times New Roman" panose="02020603050405020304" pitchFamily="18" charset="0"/>
              </a:rPr>
              <a:t>         Одним </a:t>
            </a:r>
            <a:r>
              <a:rPr lang="ru-RU" sz="1600" dirty="0">
                <a:latin typeface="Times New Roman" panose="02020603050405020304" pitchFamily="18" charset="0"/>
                <a:cs typeface="Times New Roman" panose="02020603050405020304" pitchFamily="18" charset="0"/>
              </a:rPr>
              <a:t>из основных принципов хореографического </a:t>
            </a:r>
            <a:r>
              <a:rPr lang="ru-RU" sz="1600" dirty="0" smtClean="0">
                <a:latin typeface="Times New Roman" panose="02020603050405020304" pitchFamily="18" charset="0"/>
                <a:cs typeface="Times New Roman" panose="02020603050405020304" pitchFamily="18" charset="0"/>
              </a:rPr>
              <a:t>   </a:t>
            </a:r>
          </a:p>
          <a:p>
            <a:r>
              <a:rPr lang="ru-RU" sz="1600" dirty="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образования </a:t>
            </a:r>
            <a:r>
              <a:rPr lang="ru-RU" sz="1600" dirty="0">
                <a:latin typeface="Times New Roman" panose="02020603050405020304" pitchFamily="18" charset="0"/>
                <a:cs typeface="Times New Roman" panose="02020603050405020304" pitchFamily="18" charset="0"/>
              </a:rPr>
              <a:t>является </a:t>
            </a:r>
            <a:endParaRPr lang="ru-RU" sz="1600" dirty="0" smtClean="0">
              <a:latin typeface="Times New Roman" panose="02020603050405020304" pitchFamily="18" charset="0"/>
              <a:cs typeface="Times New Roman" panose="02020603050405020304" pitchFamily="18" charset="0"/>
            </a:endParaRPr>
          </a:p>
          <a:p>
            <a:r>
              <a:rPr lang="ru-RU" sz="1600" b="1" dirty="0" smtClean="0">
                <a:latin typeface="Times New Roman" panose="02020603050405020304" pitchFamily="18" charset="0"/>
                <a:cs typeface="Times New Roman" panose="02020603050405020304" pitchFamily="18" charset="0"/>
              </a:rPr>
              <a:t>постепенность</a:t>
            </a:r>
            <a:r>
              <a:rPr lang="ru-RU" sz="1600" b="1" dirty="0">
                <a:latin typeface="Times New Roman" panose="02020603050405020304" pitchFamily="18" charset="0"/>
                <a:cs typeface="Times New Roman" panose="02020603050405020304" pitchFamily="18" charset="0"/>
              </a:rPr>
              <a:t>, </a:t>
            </a:r>
            <a:r>
              <a:rPr lang="ru-RU" sz="1600" b="1" dirty="0" smtClean="0">
                <a:latin typeface="Times New Roman" panose="02020603050405020304" pitchFamily="18" charset="0"/>
                <a:cs typeface="Times New Roman" panose="02020603050405020304" pitchFamily="18" charset="0"/>
              </a:rPr>
              <a:t>систематичность </a:t>
            </a:r>
            <a:r>
              <a:rPr lang="ru-RU" sz="1600" b="1" dirty="0">
                <a:latin typeface="Times New Roman" panose="02020603050405020304" pitchFamily="18" charset="0"/>
                <a:cs typeface="Times New Roman" panose="02020603050405020304" pitchFamily="18" charset="0"/>
              </a:rPr>
              <a:t>и </a:t>
            </a:r>
            <a:r>
              <a:rPr lang="ru-RU" sz="1600" b="1" dirty="0" smtClean="0">
                <a:latin typeface="Times New Roman" panose="02020603050405020304" pitchFamily="18" charset="0"/>
                <a:cs typeface="Times New Roman" panose="02020603050405020304" pitchFamily="18" charset="0"/>
              </a:rPr>
              <a:t>последовательность                    </a:t>
            </a:r>
          </a:p>
          <a:p>
            <a:pPr marL="0" indent="0">
              <a:buNone/>
            </a:pPr>
            <a:r>
              <a:rPr lang="ru-RU" sz="1600" b="1" dirty="0">
                <a:latin typeface="Times New Roman" panose="02020603050405020304" pitchFamily="18" charset="0"/>
                <a:cs typeface="Times New Roman" panose="02020603050405020304" pitchFamily="18" charset="0"/>
              </a:rPr>
              <a:t> </a:t>
            </a:r>
            <a:r>
              <a:rPr lang="ru-RU" sz="1600" b="1" dirty="0" smtClean="0">
                <a:latin typeface="Times New Roman" panose="02020603050405020304" pitchFamily="18" charset="0"/>
                <a:cs typeface="Times New Roman" panose="02020603050405020304" pitchFamily="18" charset="0"/>
              </a:rPr>
              <a:t>                     </a:t>
            </a:r>
            <a:endParaRPr lang="ru-RU" sz="1600" dirty="0"/>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3928" y="1124744"/>
            <a:ext cx="4983113" cy="3323698"/>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20" y="3597424"/>
            <a:ext cx="4888476" cy="3260576"/>
          </a:xfrm>
          <a:prstGeom prst="rect">
            <a:avLst/>
          </a:prstGeom>
        </p:spPr>
      </p:pic>
    </p:spTree>
    <p:extLst>
      <p:ext uri="{BB962C8B-B14F-4D97-AF65-F5344CB8AC3E}">
        <p14:creationId xmlns:p14="http://schemas.microsoft.com/office/powerpoint/2010/main" val="969739303"/>
      </p:ext>
    </p:extLst>
  </p:cSld>
  <p:clrMapOvr>
    <a:masterClrMapping/>
  </p:clrMapOvr>
  <p:transition spd="med">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2771800" y="476672"/>
            <a:ext cx="5256584" cy="5688632"/>
          </a:xfrm>
        </p:spPr>
        <p:txBody>
          <a:bodyPr>
            <a:normAutofit/>
          </a:bodyPr>
          <a:lstStyle/>
          <a:p>
            <a:pPr marL="0" indent="0">
              <a:buNone/>
            </a:pPr>
            <a:r>
              <a:rPr lang="ru-RU" sz="2300" dirty="0" smtClean="0"/>
              <a:t>    </a:t>
            </a:r>
            <a:r>
              <a:rPr lang="ru-RU" sz="1600" b="1" i="1" dirty="0">
                <a:latin typeface="Times New Roman" panose="02020603050405020304" pitchFamily="18" charset="0"/>
                <a:cs typeface="Times New Roman" panose="02020603050405020304" pitchFamily="18" charset="0"/>
              </a:rPr>
              <a:t>Хореография, как искусство коллективное, сплачивает детей, развивает чувство требовательности, принципиальности, ответственности – ведь в танце проявляется характер и духовные качества личности. </a:t>
            </a:r>
            <a:endParaRPr lang="ru-RU" sz="1600" b="1" i="1" dirty="0" smtClean="0">
              <a:latin typeface="Times New Roman" panose="02020603050405020304" pitchFamily="18" charset="0"/>
              <a:cs typeface="Times New Roman" panose="02020603050405020304" pitchFamily="18" charset="0"/>
            </a:endParaRPr>
          </a:p>
        </p:txBody>
      </p:sp>
      <p:sp>
        <p:nvSpPr>
          <p:cNvPr id="4" name="Объект 3"/>
          <p:cNvSpPr>
            <a:spLocks noGrp="1"/>
          </p:cNvSpPr>
          <p:nvPr>
            <p:ph sz="half" idx="2"/>
          </p:nvPr>
        </p:nvSpPr>
        <p:spPr>
          <a:xfrm>
            <a:off x="9612560" y="4149080"/>
            <a:ext cx="2808312" cy="1977083"/>
          </a:xfrm>
        </p:spPr>
        <p:txBody>
          <a:bodyPr>
            <a:normAutofit/>
          </a:bodyPr>
          <a:lstStyle/>
          <a:p>
            <a:pPr marL="0" indent="0">
              <a:buNone/>
            </a:pPr>
            <a:r>
              <a:rPr lang="ru-RU" dirty="0" smtClean="0"/>
              <a:t>  </a:t>
            </a:r>
            <a:endParaRPr lang="ru-RU" dirty="0"/>
          </a:p>
        </p:txBody>
      </p:sp>
      <p:pic>
        <p:nvPicPr>
          <p:cNvPr id="6" name="Picture 1" descr="C:\Users\ВС-ВТС\Downloads\0_7f95a_3f06c05_xl.png"/>
          <p:cNvPicPr>
            <a:picLocks noChangeAspect="1" noChangeArrowheads="1"/>
          </p:cNvPicPr>
          <p:nvPr/>
        </p:nvPicPr>
        <p:blipFill>
          <a:blip r:embed="rId2" cstate="print"/>
          <a:srcRect/>
          <a:stretch>
            <a:fillRect/>
          </a:stretch>
        </p:blipFill>
        <p:spPr bwMode="auto">
          <a:xfrm>
            <a:off x="0" y="1700808"/>
            <a:ext cx="2304256" cy="4896544"/>
          </a:xfrm>
          <a:prstGeom prst="rect">
            <a:avLst/>
          </a:prstGeom>
          <a:noFill/>
        </p:spPr>
      </p:pic>
      <p:pic>
        <p:nvPicPr>
          <p:cNvPr id="7170" name="Picture 2" descr="C:\Users\Пользователь\Desktop\ярмарка фото\IMG_34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1901170"/>
            <a:ext cx="7200800" cy="48028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1177221"/>
      </p:ext>
    </p:extLst>
  </p:cSld>
  <p:clrMapOvr>
    <a:masterClrMapping/>
  </p:clrMapOvr>
  <p:transition spd="med">
    <p:wheel spokes="8"/>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148064" y="188640"/>
            <a:ext cx="3538736" cy="5937523"/>
          </a:xfrm>
        </p:spPr>
        <p:txBody>
          <a:bodyPr>
            <a:normAutofit/>
          </a:bodyPr>
          <a:lstStyle/>
          <a:p>
            <a:pPr marL="0" indent="0">
              <a:buNone/>
            </a:pPr>
            <a:r>
              <a:rPr lang="ru-RU" sz="1800" b="1" i="1" dirty="0" smtClean="0"/>
              <a:t>   </a:t>
            </a:r>
            <a:r>
              <a:rPr lang="ru-RU" sz="2000" b="1" i="1" dirty="0" smtClean="0">
                <a:latin typeface="Times New Roman" panose="02020603050405020304" pitchFamily="18" charset="0"/>
                <a:cs typeface="Times New Roman" panose="02020603050405020304" pitchFamily="18" charset="0"/>
              </a:rPr>
              <a:t>С </a:t>
            </a:r>
            <a:r>
              <a:rPr lang="ru-RU" sz="2000" b="1" i="1" dirty="0">
                <a:latin typeface="Times New Roman" panose="02020603050405020304" pitchFamily="18" charset="0"/>
                <a:cs typeface="Times New Roman" panose="02020603050405020304" pitchFamily="18" charset="0"/>
              </a:rPr>
              <a:t>древности движения, выполненные под музыку, применялись в воспитании детей и почитались как занятия, приносящие здоровье, физическое и духовное.</a:t>
            </a:r>
          </a:p>
          <a:p>
            <a:endParaRPr lang="ru-RU" dirty="0"/>
          </a:p>
        </p:txBody>
      </p:sp>
      <p:pic>
        <p:nvPicPr>
          <p:cNvPr id="8195" name="Picture 3" descr="C:\Users\Пользователь\Desktop\ярмарка фото\IMG_009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342" y="3536003"/>
            <a:ext cx="4709555" cy="314123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Пользователь\Desktop\ярмарка фото\IMG_35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342" y="260648"/>
            <a:ext cx="4858168" cy="3240360"/>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C:\Users\Пользователь\Desktop\ярмарка фото\IMG_346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34524" y="3212976"/>
            <a:ext cx="4750209" cy="316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7399542"/>
      </p:ext>
    </p:extLst>
  </p:cSld>
  <p:clrMapOvr>
    <a:masterClrMapping/>
  </p:clrMapOvr>
  <p:transition spd="med">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843808" y="188640"/>
            <a:ext cx="5842992" cy="5937523"/>
          </a:xfrm>
        </p:spPr>
        <p:txBody>
          <a:bodyPr>
            <a:normAutofit/>
          </a:bodyPr>
          <a:lstStyle/>
          <a:p>
            <a:pPr marL="0" indent="0" algn="ctr">
              <a:buNone/>
            </a:pPr>
            <a:r>
              <a:rPr lang="ru-RU" sz="1800" dirty="0" smtClean="0">
                <a:latin typeface="Times New Roman" panose="02020603050405020304" pitchFamily="18" charset="0"/>
                <a:cs typeface="Times New Roman" panose="02020603050405020304" pitchFamily="18" charset="0"/>
              </a:rPr>
              <a:t>Свободным </a:t>
            </a:r>
            <a:r>
              <a:rPr lang="ru-RU" sz="1800" dirty="0">
                <a:latin typeface="Times New Roman" panose="02020603050405020304" pitchFamily="18" charset="0"/>
                <a:cs typeface="Times New Roman" panose="02020603050405020304" pitchFamily="18" charset="0"/>
              </a:rPr>
              <a:t>и вдохновенным танцем человек может "раскрыть" свою душу, освободить ее от многих </a:t>
            </a:r>
            <a:r>
              <a:rPr lang="ru-RU" sz="1800" dirty="0" smtClean="0">
                <a:latin typeface="Times New Roman" panose="02020603050405020304" pitchFamily="18" charset="0"/>
                <a:cs typeface="Times New Roman" panose="02020603050405020304" pitchFamily="18" charset="0"/>
              </a:rPr>
              <a:t>тревог,  стрессов </a:t>
            </a:r>
            <a:r>
              <a:rPr lang="ru-RU" sz="1800" dirty="0">
                <a:latin typeface="Times New Roman" panose="02020603050405020304" pitchFamily="18" charset="0"/>
                <a:cs typeface="Times New Roman" panose="02020603050405020304" pitchFamily="18" charset="0"/>
              </a:rPr>
              <a:t>и </a:t>
            </a:r>
            <a:r>
              <a:rPr lang="ru-RU" sz="1800" dirty="0" smtClean="0">
                <a:latin typeface="Times New Roman" panose="02020603050405020304" pitchFamily="18" charset="0"/>
                <a:cs typeface="Times New Roman" panose="02020603050405020304" pitchFamily="18" charset="0"/>
              </a:rPr>
              <a:t>других   эмоциональных </a:t>
            </a:r>
            <a:r>
              <a:rPr lang="ru-RU" sz="1800" dirty="0">
                <a:latin typeface="Times New Roman" panose="02020603050405020304" pitchFamily="18" charset="0"/>
                <a:cs typeface="Times New Roman" panose="02020603050405020304" pitchFamily="18" charset="0"/>
              </a:rPr>
              <a:t>проблем. </a:t>
            </a:r>
          </a:p>
        </p:txBody>
      </p:sp>
      <p:pic>
        <p:nvPicPr>
          <p:cNvPr id="9218" name="Picture 2" descr="C:\Users\Пользователь\Desktop\ярмарка фото\IMG_99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484784"/>
            <a:ext cx="7775114" cy="5185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0997111"/>
      </p:ext>
    </p:extLst>
  </p:cSld>
  <p:clrMapOvr>
    <a:masterClrMapping/>
  </p:clrMapOvr>
  <p:transition spd="med">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259632" y="260648"/>
            <a:ext cx="7427168" cy="5865515"/>
          </a:xfrm>
        </p:spPr>
        <p:txBody>
          <a:bodyPr>
            <a:normAutofit/>
          </a:bodyPr>
          <a:lstStyle/>
          <a:p>
            <a:r>
              <a:rPr lang="ru-RU" sz="1600" dirty="0" smtClean="0"/>
              <a:t> </a:t>
            </a:r>
          </a:p>
          <a:p>
            <a:r>
              <a:rPr lang="ru-RU" sz="1700" dirty="0"/>
              <a:t> </a:t>
            </a:r>
            <a:r>
              <a:rPr lang="ru-RU" sz="1700" dirty="0" smtClean="0"/>
              <a:t>     </a:t>
            </a:r>
            <a:r>
              <a:rPr lang="ru-RU" sz="1700" dirty="0" smtClean="0">
                <a:latin typeface="Times New Roman" panose="02020603050405020304" pitchFamily="18" charset="0"/>
                <a:cs typeface="Times New Roman" panose="02020603050405020304" pitchFamily="18" charset="0"/>
              </a:rPr>
              <a:t>Около 60 % обучающихся нашей школы  увлечены  танцами  в различных видах  и формах: танцевальный кружок, ритмика, танцевальный  </a:t>
            </a:r>
            <a:r>
              <a:rPr lang="ru-RU" sz="1700" dirty="0" err="1" smtClean="0">
                <a:latin typeface="Times New Roman" panose="02020603050405020304" pitchFamily="18" charset="0"/>
                <a:cs typeface="Times New Roman" panose="02020603050405020304" pitchFamily="18" charset="0"/>
              </a:rPr>
              <a:t>флеш</a:t>
            </a:r>
            <a:r>
              <a:rPr lang="ru-RU" sz="1700" dirty="0" smtClean="0">
                <a:latin typeface="Times New Roman" panose="02020603050405020304" pitchFamily="18" charset="0"/>
                <a:cs typeface="Times New Roman" panose="02020603050405020304" pitchFamily="18" charset="0"/>
              </a:rPr>
              <a:t>-моб,  праздничные концерты, конкурсы, спортивные праздники, кадетский бал и т.д.</a:t>
            </a:r>
            <a:r>
              <a:rPr lang="ru-RU" sz="1700" dirty="0">
                <a:latin typeface="Times New Roman" panose="02020603050405020304" pitchFamily="18" charset="0"/>
                <a:cs typeface="Times New Roman" panose="02020603050405020304" pitchFamily="18" charset="0"/>
              </a:rPr>
              <a:t/>
            </a:r>
            <a:br>
              <a:rPr lang="ru-RU" sz="1700" dirty="0">
                <a:latin typeface="Times New Roman" panose="02020603050405020304" pitchFamily="18" charset="0"/>
                <a:cs typeface="Times New Roman" panose="02020603050405020304" pitchFamily="18" charset="0"/>
              </a:rPr>
            </a:br>
            <a:endParaRPr lang="ru-RU" sz="1700" dirty="0" smtClean="0">
              <a:latin typeface="Times New Roman" panose="02020603050405020304" pitchFamily="18" charset="0"/>
              <a:cs typeface="Times New Roman" panose="02020603050405020304" pitchFamily="18" charset="0"/>
            </a:endParaRPr>
          </a:p>
          <a:p>
            <a:endParaRPr lang="ru-RU" dirty="0"/>
          </a:p>
          <a:p>
            <a:endParaRPr lang="ru-RU" dirty="0" smtClean="0"/>
          </a:p>
          <a:p>
            <a:pPr marL="0" indent="0">
              <a:buNone/>
            </a:pPr>
            <a:endParaRPr lang="ru-RU" dirty="0"/>
          </a:p>
          <a:p>
            <a:pPr marL="0" indent="0">
              <a:buNone/>
            </a:pPr>
            <a:endParaRPr lang="ru-RU" dirty="0"/>
          </a:p>
          <a:p>
            <a:pPr marL="0" indent="0">
              <a:buNone/>
            </a:pPr>
            <a:endParaRPr lang="ru-RU" dirty="0" smtClean="0"/>
          </a:p>
          <a:p>
            <a:pPr marL="0" indent="0">
              <a:buNone/>
            </a:pPr>
            <a:endParaRPr lang="ru-RU" dirty="0"/>
          </a:p>
        </p:txBody>
      </p:sp>
      <p:pic>
        <p:nvPicPr>
          <p:cNvPr id="11266" name="Picture 2" descr="C:\Users\Пользователь\Desktop\ярмарка фото\IMG_028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715665"/>
            <a:ext cx="7200800" cy="48028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4582997"/>
      </p:ext>
    </p:extLst>
  </p:cSld>
  <p:clrMapOvr>
    <a:masterClrMapping/>
  </p:clrMapOvr>
  <p:transition spd="med">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Текст 3"/>
          <p:cNvSpPr>
            <a:spLocks noGrp="1"/>
          </p:cNvSpPr>
          <p:nvPr>
            <p:ph type="body" sz="half" idx="2"/>
          </p:nvPr>
        </p:nvSpPr>
        <p:spPr/>
        <p:txBody>
          <a:bodyPr/>
          <a:lstStyle/>
          <a:p>
            <a:endParaRPr lang="ru-RU" dirty="0"/>
          </a:p>
        </p:txBody>
      </p:sp>
      <p:pic>
        <p:nvPicPr>
          <p:cNvPr id="12290" name="Picture 2" descr="C:\Users\Пользователь\Desktop\ярмарка фото\DSC0957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09" y="116632"/>
            <a:ext cx="4344484" cy="3258363"/>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descr="C:\Users\Пользователь\Desktop\ярмарка фото\IMG_183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818" y="3494831"/>
            <a:ext cx="4487177" cy="3317181"/>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C:\Users\Пользователь\Desktop\ярмарка фото\IMG_345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3818" y="116632"/>
            <a:ext cx="4458978" cy="3127575"/>
          </a:xfrm>
          <a:prstGeom prst="rect">
            <a:avLst/>
          </a:prstGeom>
          <a:noFill/>
          <a:extLst>
            <a:ext uri="{909E8E84-426E-40DD-AFC4-6F175D3DCCD1}">
              <a14:hiddenFill xmlns:a14="http://schemas.microsoft.com/office/drawing/2010/main">
                <a:solidFill>
                  <a:srgbClr val="FFFFFF"/>
                </a:solidFill>
              </a14:hiddenFill>
            </a:ext>
          </a:extLst>
        </p:spPr>
      </p:pic>
      <p:pic>
        <p:nvPicPr>
          <p:cNvPr id="12293" name="Picture 5" descr="C:\Users\Пользователь\Desktop\ярмарка фото\IMG_998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71" y="3494831"/>
            <a:ext cx="4516760" cy="3229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085601"/>
      </p:ext>
    </p:extLst>
  </p:cSld>
  <p:clrMapOvr>
    <a:masterClrMapping/>
  </p:clrMapOvr>
  <p:transition spd="med">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Объект 7"/>
          <p:cNvSpPr>
            <a:spLocks noGrp="1"/>
          </p:cNvSpPr>
          <p:nvPr>
            <p:ph idx="1"/>
          </p:nvPr>
        </p:nvSpPr>
        <p:spPr>
          <a:xfrm>
            <a:off x="3575050" y="404664"/>
            <a:ext cx="5111750" cy="5976664"/>
          </a:xfrm>
        </p:spPr>
        <p:txBody>
          <a:bodyPr>
            <a:normAutofit/>
          </a:bodyPr>
          <a:lstStyle/>
          <a:p>
            <a:pPr marL="0" indent="0">
              <a:buNone/>
            </a:pPr>
            <a:r>
              <a:rPr lang="ru-RU" sz="1600" dirty="0" smtClean="0">
                <a:solidFill>
                  <a:schemeClr val="tx1"/>
                </a:solidFill>
              </a:rPr>
              <a:t>    </a:t>
            </a:r>
          </a:p>
          <a:p>
            <a:pPr marL="0" indent="0">
              <a:buNone/>
            </a:pPr>
            <a:r>
              <a:rPr lang="ru-RU" sz="1600" dirty="0">
                <a:solidFill>
                  <a:schemeClr val="tx1"/>
                </a:solidFill>
                <a:latin typeface="Times New Roman" panose="02020603050405020304" pitchFamily="18" charset="0"/>
                <a:cs typeface="Times New Roman" panose="02020603050405020304" pitchFamily="18" charset="0"/>
              </a:rPr>
              <a:t> </a:t>
            </a:r>
            <a:r>
              <a:rPr lang="ru-RU" sz="1600" dirty="0" smtClean="0">
                <a:solidFill>
                  <a:schemeClr val="tx1"/>
                </a:solidFill>
                <a:latin typeface="Times New Roman" panose="02020603050405020304" pitchFamily="18" charset="0"/>
                <a:cs typeface="Times New Roman" panose="02020603050405020304" pitchFamily="18" charset="0"/>
              </a:rPr>
              <a:t>     Танец </a:t>
            </a:r>
            <a:r>
              <a:rPr lang="ru-RU" sz="1600" dirty="0">
                <a:solidFill>
                  <a:schemeClr val="tx1"/>
                </a:solidFill>
                <a:latin typeface="Times New Roman" panose="02020603050405020304" pitchFamily="18" charset="0"/>
                <a:cs typeface="Times New Roman" panose="02020603050405020304" pitchFamily="18" charset="0"/>
              </a:rPr>
              <a:t>- один из самых </a:t>
            </a:r>
            <a:r>
              <a:rPr lang="ru-RU" sz="1600" dirty="0" smtClean="0">
                <a:solidFill>
                  <a:schemeClr val="tx1"/>
                </a:solidFill>
                <a:latin typeface="Times New Roman" panose="02020603050405020304" pitchFamily="18" charset="0"/>
                <a:cs typeface="Times New Roman" panose="02020603050405020304" pitchFamily="18" charset="0"/>
              </a:rPr>
              <a:t>древних видов </a:t>
            </a:r>
            <a:r>
              <a:rPr lang="ru-RU" sz="1600" dirty="0">
                <a:solidFill>
                  <a:schemeClr val="tx1"/>
                </a:solidFill>
                <a:latin typeface="Times New Roman" panose="02020603050405020304" pitchFamily="18" charset="0"/>
                <a:cs typeface="Times New Roman" panose="02020603050405020304" pitchFamily="18" charset="0"/>
              </a:rPr>
              <a:t>искусства. Сколько существует человечество, столько оно и танцует.  Ещё в Древней Греции считалось, что для формирования развитой, полноценной личности необходимо разнонаправленное </a:t>
            </a:r>
            <a:r>
              <a:rPr lang="ru-RU" sz="1600" dirty="0" smtClean="0">
                <a:solidFill>
                  <a:schemeClr val="tx1"/>
                </a:solidFill>
                <a:latin typeface="Times New Roman" panose="02020603050405020304" pitchFamily="18" charset="0"/>
                <a:cs typeface="Times New Roman" panose="02020603050405020304" pitchFamily="18" charset="0"/>
              </a:rPr>
              <a:t>образование</a:t>
            </a:r>
            <a:r>
              <a:rPr lang="ru-RU" sz="1600" dirty="0">
                <a:solidFill>
                  <a:schemeClr val="tx1"/>
                </a:solidFill>
                <a:latin typeface="Times New Roman" panose="02020603050405020304" pitchFamily="18" charset="0"/>
                <a:cs typeface="Times New Roman" panose="02020603050405020304" pitchFamily="18" charset="0"/>
              </a:rPr>
              <a:t>, поэтому музыка и танцы считались дисциплинами не менее </a:t>
            </a:r>
            <a:r>
              <a:rPr lang="ru-RU" sz="1600" dirty="0" smtClean="0">
                <a:solidFill>
                  <a:schemeClr val="tx1"/>
                </a:solidFill>
                <a:latin typeface="Times New Roman" panose="02020603050405020304" pitchFamily="18" charset="0"/>
                <a:cs typeface="Times New Roman" panose="02020603050405020304" pitchFamily="18" charset="0"/>
              </a:rPr>
              <a:t> важными, чем </a:t>
            </a:r>
            <a:r>
              <a:rPr lang="ru-RU" sz="1600" dirty="0">
                <a:solidFill>
                  <a:schemeClr val="tx1"/>
                </a:solidFill>
                <a:latin typeface="Times New Roman" panose="02020603050405020304" pitchFamily="18" charset="0"/>
                <a:cs typeface="Times New Roman" panose="02020603050405020304" pitchFamily="18" charset="0"/>
              </a:rPr>
              <a:t>точные науки. </a:t>
            </a:r>
            <a:endParaRPr lang="ru-RU" sz="1600" dirty="0" smtClean="0">
              <a:solidFill>
                <a:schemeClr val="tx1"/>
              </a:solidFill>
              <a:latin typeface="Times New Roman" panose="02020603050405020304" pitchFamily="18" charset="0"/>
              <a:cs typeface="Times New Roman" panose="02020603050405020304" pitchFamily="18" charset="0"/>
            </a:endParaRPr>
          </a:p>
          <a:p>
            <a:pPr marL="0" indent="0">
              <a:buNone/>
            </a:pPr>
            <a:r>
              <a:rPr lang="ru-RU" sz="1600" dirty="0">
                <a:solidFill>
                  <a:schemeClr val="tx1"/>
                </a:solidFill>
                <a:latin typeface="Times New Roman" panose="02020603050405020304" pitchFamily="18" charset="0"/>
                <a:cs typeface="Times New Roman" panose="02020603050405020304" pitchFamily="18" charset="0"/>
              </a:rPr>
              <a:t> </a:t>
            </a:r>
            <a:r>
              <a:rPr lang="ru-RU" sz="1600" dirty="0" smtClean="0">
                <a:solidFill>
                  <a:schemeClr val="tx1"/>
                </a:solidFill>
                <a:latin typeface="Times New Roman" panose="02020603050405020304" pitchFamily="18" charset="0"/>
                <a:cs typeface="Times New Roman" panose="02020603050405020304" pitchFamily="18" charset="0"/>
              </a:rPr>
              <a:t>  </a:t>
            </a:r>
            <a:r>
              <a:rPr lang="ru-RU" sz="1600" dirty="0">
                <a:solidFill>
                  <a:schemeClr val="tx1"/>
                </a:solidFill>
                <a:latin typeface="Times New Roman" panose="02020603050405020304" pitchFamily="18" charset="0"/>
                <a:cs typeface="Times New Roman" panose="02020603050405020304" pitchFamily="18" charset="0"/>
              </a:rPr>
              <a:t> </a:t>
            </a:r>
            <a:endParaRPr lang="ru-RU" sz="1600" dirty="0" smtClean="0">
              <a:solidFill>
                <a:schemeClr val="tx1"/>
              </a:solidFill>
              <a:latin typeface="Times New Roman" panose="02020603050405020304" pitchFamily="18" charset="0"/>
              <a:cs typeface="Times New Roman" panose="02020603050405020304" pitchFamily="18" charset="0"/>
            </a:endParaRPr>
          </a:p>
          <a:p>
            <a:pPr marL="0" indent="0">
              <a:buNone/>
            </a:pPr>
            <a:endParaRPr lang="ru-RU" sz="1600" dirty="0">
              <a:solidFill>
                <a:schemeClr val="tx1"/>
              </a:solidFill>
            </a:endParaRPr>
          </a:p>
          <a:p>
            <a:pPr marL="0" indent="0">
              <a:buNone/>
            </a:pPr>
            <a:endParaRPr lang="ru-RU" sz="1600" dirty="0" smtClean="0">
              <a:solidFill>
                <a:schemeClr val="tx1"/>
              </a:solidFill>
            </a:endParaRPr>
          </a:p>
          <a:p>
            <a:pPr marL="0" indent="0">
              <a:buNone/>
            </a:pPr>
            <a:endParaRPr lang="ru-RU" sz="1600" dirty="0">
              <a:solidFill>
                <a:schemeClr val="tx1"/>
              </a:solidFill>
            </a:endParaRPr>
          </a:p>
          <a:p>
            <a:pPr marL="0" indent="0">
              <a:buNone/>
            </a:pPr>
            <a:endParaRPr lang="ru-RU" sz="1600" dirty="0" smtClean="0">
              <a:solidFill>
                <a:schemeClr val="tx1"/>
              </a:solidFill>
            </a:endParaRPr>
          </a:p>
          <a:p>
            <a:pPr marL="0" indent="0">
              <a:buNone/>
            </a:pPr>
            <a:endParaRPr lang="ru-RU" sz="1600" dirty="0">
              <a:solidFill>
                <a:schemeClr val="tx1"/>
              </a:solidFill>
            </a:endParaRPr>
          </a:p>
          <a:p>
            <a:pPr marL="0" indent="0">
              <a:buNone/>
            </a:pPr>
            <a:r>
              <a:rPr lang="ru-RU" sz="1600" dirty="0" smtClean="0">
                <a:solidFill>
                  <a:schemeClr val="tx1"/>
                </a:solidFill>
              </a:rPr>
              <a:t>      </a:t>
            </a:r>
            <a:endParaRPr lang="ru-RU" sz="1600" dirty="0">
              <a:solidFill>
                <a:schemeClr val="tx1"/>
              </a:solidFill>
            </a:endParaRPr>
          </a:p>
        </p:txBody>
      </p:sp>
      <p:pic>
        <p:nvPicPr>
          <p:cNvPr id="5" name="Picture 1" descr="C:\Users\ВС-ВТС\Downloads\70834009_lo.png"/>
          <p:cNvPicPr>
            <a:picLocks noGrp="1" noChangeAspect="1" noChangeArrowheads="1"/>
          </p:cNvPicPr>
          <p:nvPr>
            <p:ph sz="half" idx="2"/>
          </p:nvPr>
        </p:nvPicPr>
        <p:blipFill>
          <a:blip r:embed="rId2" cstate="print"/>
          <a:srcRect/>
          <a:stretch>
            <a:fillRect/>
          </a:stretch>
        </p:blipFill>
        <p:spPr bwMode="auto">
          <a:xfrm>
            <a:off x="395536" y="1772816"/>
            <a:ext cx="3202238" cy="3888432"/>
          </a:xfrm>
          <a:prstGeom prst="rect">
            <a:avLst/>
          </a:prstGeom>
          <a:noFill/>
        </p:spPr>
      </p:pic>
      <p:pic>
        <p:nvPicPr>
          <p:cNvPr id="1026" name="Picture 2" descr="C:\Users\Пользователь\Desktop\ярмарка фото\_MG_21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2780928"/>
            <a:ext cx="5740475" cy="38288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5497237"/>
      </p:ext>
    </p:extLst>
  </p:cSld>
  <p:clrMapOvr>
    <a:masterClrMapping/>
  </p:clrMapOvr>
  <p:transition spd="med">
    <p:zoom dir="in"/>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r>
              <a:rPr lang="ru-RU" sz="1600" dirty="0" smtClean="0">
                <a:latin typeface="Times New Roman" panose="02020603050405020304" pitchFamily="18" charset="0"/>
                <a:cs typeface="Times New Roman" panose="02020603050405020304" pitchFamily="18" charset="0"/>
              </a:rPr>
              <a:t>Хореографическая студия «Конфетти» – гордость не только нашей школы , но и всех жителей </a:t>
            </a:r>
            <a:r>
              <a:rPr lang="ru-RU" sz="1600" dirty="0" err="1" smtClean="0">
                <a:latin typeface="Times New Roman" panose="02020603050405020304" pitchFamily="18" charset="0"/>
                <a:cs typeface="Times New Roman" panose="02020603050405020304" pitchFamily="18" charset="0"/>
              </a:rPr>
              <a:t>Шопшинского</a:t>
            </a:r>
            <a:r>
              <a:rPr lang="ru-RU" sz="1600" dirty="0" smtClean="0">
                <a:latin typeface="Times New Roman" panose="02020603050405020304" pitchFamily="18" charset="0"/>
                <a:cs typeface="Times New Roman" panose="02020603050405020304" pitchFamily="18" charset="0"/>
              </a:rPr>
              <a:t> сельского поселения. За многолетнее творческое сотрудничество руководителя – наставника, детей, родителей, педагогов, специалистов ДК – сложился дружный, сплоченный  творческий коллектив. «Конфетти» – радует всех любителей искусства красивыми, наполненными духовным смыслом, танцевальными композициями.   Наши любимые артисты - неоднократные участники и победители  конкурсов и фестивалей различных уровней. </a:t>
            </a:r>
            <a:endParaRPr lang="ru-RU" sz="1600" dirty="0">
              <a:latin typeface="Times New Roman" panose="02020603050405020304" pitchFamily="18" charset="0"/>
              <a:cs typeface="Times New Roman" panose="02020603050405020304" pitchFamily="18" charset="0"/>
            </a:endParaRPr>
          </a:p>
        </p:txBody>
      </p:sp>
      <p:pic>
        <p:nvPicPr>
          <p:cNvPr id="13314" name="Picture 2" descr="C:\Users\Пользователь\Desktop\ярмарка фото\IMG_89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935" y="3501008"/>
            <a:ext cx="4876801" cy="3252788"/>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C:\Users\Пользователь\Desktop\ярмарка фото\IMG_346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45" y="2192393"/>
            <a:ext cx="3923928" cy="26172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5764339"/>
      </p:ext>
    </p:extLst>
  </p:cSld>
  <p:clrMapOvr>
    <a:masterClrMapping/>
  </p:clrMapOvr>
  <p:transition spd="med">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Текст 3"/>
          <p:cNvSpPr>
            <a:spLocks noGrp="1"/>
          </p:cNvSpPr>
          <p:nvPr>
            <p:ph type="body" sz="half" idx="2"/>
          </p:nvPr>
        </p:nvSpPr>
        <p:spPr/>
        <p:txBody>
          <a:bodyPr/>
          <a:lstStyle/>
          <a:p>
            <a:endParaRPr lang="ru-RU" dirty="0"/>
          </a:p>
        </p:txBody>
      </p:sp>
      <p:pic>
        <p:nvPicPr>
          <p:cNvPr id="14338" name="Picture 2" descr="C:\Users\Пользователь\Desktop\ярмарка фото\IMG_20160421_1104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9997238"/>
      </p:ext>
    </p:extLst>
  </p:cSld>
  <p:clrMapOvr>
    <a:masterClrMapping/>
  </p:clrMapOvr>
  <p:transition spd="med">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Текст 3"/>
          <p:cNvSpPr>
            <a:spLocks noGrp="1"/>
          </p:cNvSpPr>
          <p:nvPr>
            <p:ph type="body" sz="half" idx="2"/>
          </p:nvPr>
        </p:nvSpPr>
        <p:spPr/>
        <p:txBody>
          <a:bodyPr/>
          <a:lstStyle/>
          <a:p>
            <a:endParaRPr lang="ru-RU" dirty="0"/>
          </a:p>
        </p:txBody>
      </p:sp>
      <p:pic>
        <p:nvPicPr>
          <p:cNvPr id="15362" name="Picture 2" descr="C:\Users\Пользователь\Desktop\ярмарка фото\IMG_20170427_1229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612" y="0"/>
            <a:ext cx="9290612" cy="6967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0479588"/>
      </p:ext>
    </p:extLst>
  </p:cSld>
  <p:clrMapOvr>
    <a:masterClrMapping/>
  </p:clrMapOvr>
  <p:transition spd="med">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r>
              <a:rPr lang="ru-RU" dirty="0"/>
              <a:t> </a:t>
            </a:r>
            <a:r>
              <a:rPr lang="ru-RU" sz="1600" dirty="0"/>
              <a:t>Танцуйте свои радости и страхи, танцуйте везде и при любом настроении, танцуйте в одиночестве и в компании. Включаешь музыку и просто танцуешь. И тогда уходят все грустные мысли, забываются обиды, поднимается настроение. </a:t>
            </a:r>
          </a:p>
          <a:p>
            <a:endParaRPr lang="ru-RU" dirty="0"/>
          </a:p>
        </p:txBody>
      </p:sp>
      <p:pic>
        <p:nvPicPr>
          <p:cNvPr id="2" name="видеоролик Россия.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6858000"/>
          </a:xfrm>
          <a:prstGeom prst="rect">
            <a:avLst/>
          </a:prstGeom>
        </p:spPr>
      </p:pic>
    </p:spTree>
    <p:extLst>
      <p:ext uri="{BB962C8B-B14F-4D97-AF65-F5344CB8AC3E}">
        <p14:creationId xmlns:p14="http://schemas.microsoft.com/office/powerpoint/2010/main" val="171116249"/>
      </p:ext>
    </p:extLst>
  </p:cSld>
  <p:clrMapOvr>
    <a:masterClrMapping/>
  </p:clrMapOvr>
  <p:transition spd="med">
    <p:wipe dir="d"/>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907704" y="260648"/>
            <a:ext cx="6696744" cy="6048672"/>
          </a:xfrm>
        </p:spPr>
        <p:txBody>
          <a:bodyPr>
            <a:normAutofit/>
          </a:bodyPr>
          <a:lstStyle/>
          <a:p>
            <a:endParaRPr lang="ru-RU" sz="1600" dirty="0" smtClean="0"/>
          </a:p>
          <a:p>
            <a:endParaRPr lang="ru-RU" sz="1600" dirty="0"/>
          </a:p>
          <a:p>
            <a:pPr marL="0" indent="0" algn="ctr">
              <a:buNone/>
            </a:pPr>
            <a:r>
              <a:rPr lang="ru-RU" dirty="0" smtClean="0"/>
              <a:t>литература</a:t>
            </a:r>
          </a:p>
          <a:p>
            <a:endParaRPr lang="ru-RU" sz="1600" dirty="0"/>
          </a:p>
          <a:p>
            <a:r>
              <a:rPr lang="ru-RU" sz="1600" dirty="0" err="1" smtClean="0"/>
              <a:t>Маханева</a:t>
            </a:r>
            <a:r>
              <a:rPr lang="ru-RU" sz="1600" dirty="0" smtClean="0"/>
              <a:t> М.Д.</a:t>
            </a:r>
            <a:r>
              <a:rPr lang="en-US" sz="1600" dirty="0" smtClean="0"/>
              <a:t>, </a:t>
            </a:r>
            <a:r>
              <a:rPr lang="ru-RU" sz="1600" dirty="0" smtClean="0"/>
              <a:t>Князева О.Л.</a:t>
            </a:r>
          </a:p>
          <a:p>
            <a:pPr>
              <a:buNone/>
            </a:pPr>
            <a:r>
              <a:rPr lang="en-US" sz="1600" dirty="0" smtClean="0"/>
              <a:t>‘’</a:t>
            </a:r>
            <a:r>
              <a:rPr lang="ru-RU" sz="1600" dirty="0" smtClean="0"/>
              <a:t>Приобщение детей к истокам народной культуры</a:t>
            </a:r>
            <a:r>
              <a:rPr lang="en-US" sz="1600" dirty="0" smtClean="0"/>
              <a:t>,,</a:t>
            </a:r>
          </a:p>
          <a:p>
            <a:pPr>
              <a:buNone/>
            </a:pPr>
            <a:r>
              <a:rPr lang="ru-RU" sz="1600" dirty="0" smtClean="0"/>
              <a:t>Издательство</a:t>
            </a:r>
            <a:r>
              <a:rPr lang="en-US" sz="1600" dirty="0" smtClean="0"/>
              <a:t> :</a:t>
            </a:r>
            <a:r>
              <a:rPr lang="ru-RU" sz="1600" dirty="0" smtClean="0"/>
              <a:t> Детство</a:t>
            </a:r>
            <a:r>
              <a:rPr lang="en-US" sz="1600" dirty="0" smtClean="0"/>
              <a:t>-</a:t>
            </a:r>
            <a:r>
              <a:rPr lang="ru-RU" sz="1600" dirty="0" smtClean="0"/>
              <a:t>Пресс 2006г.</a:t>
            </a:r>
          </a:p>
          <a:p>
            <a:r>
              <a:rPr lang="ru-RU" sz="1600" dirty="0" err="1" smtClean="0"/>
              <a:t>Бебик</a:t>
            </a:r>
            <a:r>
              <a:rPr lang="ru-RU" sz="1600" dirty="0" smtClean="0"/>
              <a:t> М.А. Использование танце</a:t>
            </a:r>
            <a:r>
              <a:rPr lang="en-US" sz="1600" dirty="0" smtClean="0"/>
              <a:t>-</a:t>
            </a:r>
            <a:r>
              <a:rPr lang="ru-RU" sz="1600" dirty="0" smtClean="0"/>
              <a:t>двигательной терапии в решении проблемы </a:t>
            </a:r>
            <a:r>
              <a:rPr lang="ru-RU" sz="1600" dirty="0" err="1" smtClean="0"/>
              <a:t>самопринятия</a:t>
            </a:r>
            <a:r>
              <a:rPr lang="ru-RU" sz="1600" dirty="0" smtClean="0"/>
              <a:t>. М. МГУ</a:t>
            </a:r>
            <a:r>
              <a:rPr lang="en-US" sz="1600" dirty="0" smtClean="0"/>
              <a:t>, 1997, 100c</a:t>
            </a:r>
            <a:r>
              <a:rPr lang="ru-RU" sz="1600" dirty="0" smtClean="0"/>
              <a:t>. </a:t>
            </a:r>
            <a:r>
              <a:rPr lang="ru-RU" sz="1600" dirty="0" err="1" smtClean="0"/>
              <a:t>Гельниц</a:t>
            </a:r>
            <a:r>
              <a:rPr lang="ru-RU" sz="1600" dirty="0" smtClean="0"/>
              <a:t> Г. Шульц</a:t>
            </a:r>
            <a:r>
              <a:rPr lang="en-US" sz="1600" dirty="0" smtClean="0"/>
              <a:t>-</a:t>
            </a:r>
            <a:r>
              <a:rPr lang="ru-RU" sz="1600" dirty="0" smtClean="0"/>
              <a:t>Вульф Г.</a:t>
            </a:r>
          </a:p>
          <a:p>
            <a:r>
              <a:rPr lang="ru-RU" sz="1600" dirty="0" smtClean="0"/>
              <a:t>Ритмика - Музыкальная двигательная терапия</a:t>
            </a:r>
            <a:r>
              <a:rPr lang="en-US" sz="1600" dirty="0" smtClean="0"/>
              <a:t>, </a:t>
            </a:r>
            <a:r>
              <a:rPr lang="ru-RU" sz="1600" dirty="0" smtClean="0"/>
              <a:t>как основа психологического подхода к ребёнку.// психогигиена детей М.Медицина 1995-с186-208</a:t>
            </a:r>
          </a:p>
          <a:p>
            <a:pPr>
              <a:buNone/>
            </a:pPr>
            <a:r>
              <a:rPr lang="ru-RU" sz="1600" dirty="0" smtClean="0"/>
              <a:t>                                  Герасимова И.</a:t>
            </a:r>
            <a:endParaRPr lang="en-US" sz="1600" dirty="0" smtClean="0"/>
          </a:p>
          <a:p>
            <a:r>
              <a:rPr lang="ru-RU" sz="1600" dirty="0" smtClean="0"/>
              <a:t>А. Я. Ваганова </a:t>
            </a:r>
            <a:r>
              <a:rPr lang="en-US" sz="1600" dirty="0" smtClean="0"/>
              <a:t>,,</a:t>
            </a:r>
            <a:r>
              <a:rPr lang="ru-RU" sz="1600" dirty="0" smtClean="0"/>
              <a:t>Основы классического танца</a:t>
            </a:r>
            <a:r>
              <a:rPr lang="en-US" sz="1600" dirty="0" smtClean="0"/>
              <a:t>’’</a:t>
            </a:r>
            <a:endParaRPr lang="ru-RU" sz="1600" dirty="0" smtClean="0"/>
          </a:p>
          <a:p>
            <a:r>
              <a:rPr lang="ru-RU" sz="1600" dirty="0" smtClean="0"/>
              <a:t>С-Петербург</a:t>
            </a:r>
            <a:r>
              <a:rPr lang="en-US" sz="1600" dirty="0" smtClean="0"/>
              <a:t>,</a:t>
            </a:r>
            <a:r>
              <a:rPr lang="ru-RU" sz="1600" dirty="0" smtClean="0"/>
              <a:t>2002</a:t>
            </a:r>
            <a:endParaRPr lang="ru-RU" sz="1600" dirty="0"/>
          </a:p>
        </p:txBody>
      </p:sp>
    </p:spTree>
  </p:cSld>
  <p:clrMapOvr>
    <a:masterClrMapping/>
  </p:clrMapOvr>
  <p:transition spd="med">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marL="0" indent="0">
              <a:buNone/>
            </a:pPr>
            <a:endParaRPr lang="ru-RU" dirty="0" smtClean="0"/>
          </a:p>
          <a:p>
            <a:endParaRPr lang="ru-RU" dirty="0"/>
          </a:p>
          <a:p>
            <a:pPr algn="ctr"/>
            <a:r>
              <a:rPr lang="ru-RU" sz="4000" b="1" dirty="0" smtClean="0"/>
              <a:t>СПАСИБО ЗА ВНИМАНИЕ!</a:t>
            </a:r>
            <a:endParaRPr lang="ru-RU" sz="4000" b="1" dirty="0"/>
          </a:p>
        </p:txBody>
      </p:sp>
    </p:spTree>
    <p:extLst>
      <p:ext uri="{BB962C8B-B14F-4D97-AF65-F5344CB8AC3E}">
        <p14:creationId xmlns:p14="http://schemas.microsoft.com/office/powerpoint/2010/main" val="3597161884"/>
      </p:ext>
    </p:extLst>
  </p:cSld>
  <p:clrMapOvr>
    <a:masterClrMapping/>
  </p:clrMapOvr>
  <p:transition spd="med">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H="1" flipV="1">
            <a:off x="5940151" y="227331"/>
            <a:ext cx="45719" cy="45719"/>
          </a:xfrm>
        </p:spPr>
        <p:txBody>
          <a:bodyPr/>
          <a:lstStyle/>
          <a:p>
            <a:r>
              <a:rPr lang="ru-RU" sz="2400" dirty="0" smtClean="0"/>
              <a:t> </a:t>
            </a:r>
            <a:endParaRPr lang="ru-RU" sz="2400" dirty="0"/>
          </a:p>
        </p:txBody>
      </p:sp>
      <p:sp>
        <p:nvSpPr>
          <p:cNvPr id="4" name="Текст 3"/>
          <p:cNvSpPr>
            <a:spLocks noGrp="1"/>
          </p:cNvSpPr>
          <p:nvPr>
            <p:ph type="body" sz="half" idx="2"/>
          </p:nvPr>
        </p:nvSpPr>
        <p:spPr>
          <a:xfrm>
            <a:off x="1115616" y="836712"/>
            <a:ext cx="7704856" cy="5832648"/>
          </a:xfrm>
        </p:spPr>
        <p:txBody>
          <a:bodyPr>
            <a:normAutofit/>
          </a:bodyPr>
          <a:lstStyle/>
          <a:p>
            <a:r>
              <a:rPr lang="ru-RU" b="1" dirty="0"/>
              <a:t> </a:t>
            </a:r>
            <a:r>
              <a:rPr lang="ru-RU" sz="1600" b="1" dirty="0">
                <a:solidFill>
                  <a:schemeClr val="tx1"/>
                </a:solidFill>
                <a:latin typeface="Times New Roman" panose="02020603050405020304" pitchFamily="18" charset="0"/>
                <a:cs typeface="Times New Roman" panose="02020603050405020304" pitchFamily="18" charset="0"/>
              </a:rPr>
              <a:t>Актуальность</a:t>
            </a:r>
            <a:r>
              <a:rPr lang="ru-RU" sz="1600" dirty="0">
                <a:solidFill>
                  <a:schemeClr val="tx1"/>
                </a:solidFill>
                <a:latin typeface="Times New Roman" panose="02020603050405020304" pitchFamily="18" charset="0"/>
                <a:cs typeface="Times New Roman" panose="02020603050405020304" pitchFamily="18" charset="0"/>
              </a:rPr>
              <a:t> данной темы состоит в том, что сегодня современные дети ведут малоподвижный образ жизни. Этот факт отрицательно сказывается на здоровье детей. Я же хочу, чтобы дети занимались спортом, вели подвижный образ жизни, приобщились к наследию народной культуры танца</a:t>
            </a:r>
            <a:r>
              <a:rPr lang="ru-RU" sz="1600" dirty="0" smtClean="0">
                <a:solidFill>
                  <a:schemeClr val="tx1"/>
                </a:solidFill>
                <a:latin typeface="Times New Roman" panose="02020603050405020304" pitchFamily="18" charset="0"/>
                <a:cs typeface="Times New Roman" panose="02020603050405020304" pitchFamily="18" charset="0"/>
              </a:rPr>
              <a:t>.</a:t>
            </a:r>
            <a:r>
              <a:rPr lang="ru-RU" sz="1600" dirty="0">
                <a:solidFill>
                  <a:schemeClr val="tx1"/>
                </a:solidFill>
                <a:latin typeface="Times New Roman" panose="02020603050405020304" pitchFamily="18" charset="0"/>
                <a:cs typeface="Times New Roman" panose="02020603050405020304" pitchFamily="18" charset="0"/>
              </a:rPr>
              <a:t/>
            </a:r>
            <a:br>
              <a:rPr lang="ru-RU" sz="1600" dirty="0">
                <a:solidFill>
                  <a:schemeClr val="tx1"/>
                </a:solidFill>
                <a:latin typeface="Times New Roman" panose="02020603050405020304" pitchFamily="18" charset="0"/>
                <a:cs typeface="Times New Roman" panose="02020603050405020304" pitchFamily="18" charset="0"/>
              </a:rPr>
            </a:br>
            <a:r>
              <a:rPr lang="ru-RU" sz="1600" dirty="0">
                <a:solidFill>
                  <a:schemeClr val="tx1"/>
                </a:solidFill>
                <a:latin typeface="Times New Roman" panose="02020603050405020304" pitchFamily="18" charset="0"/>
                <a:cs typeface="Times New Roman" panose="02020603050405020304" pitchFamily="18" charset="0"/>
              </a:rPr>
              <a:t> </a:t>
            </a:r>
            <a:r>
              <a:rPr lang="ru-RU" sz="1600" dirty="0" smtClean="0">
                <a:solidFill>
                  <a:schemeClr val="tx1"/>
                </a:solidFill>
                <a:latin typeface="Times New Roman" panose="02020603050405020304" pitchFamily="18" charset="0"/>
                <a:cs typeface="Times New Roman" panose="02020603050405020304" pitchFamily="18" charset="0"/>
              </a:rPr>
              <a:t>   Формирование </a:t>
            </a:r>
            <a:r>
              <a:rPr lang="ru-RU" sz="1600" dirty="0">
                <a:solidFill>
                  <a:schemeClr val="tx1"/>
                </a:solidFill>
                <a:latin typeface="Times New Roman" panose="02020603050405020304" pitchFamily="18" charset="0"/>
                <a:cs typeface="Times New Roman" panose="02020603050405020304" pitchFamily="18" charset="0"/>
              </a:rPr>
              <a:t>здоровья детей, полноценное развитие их организма - одна из основных проблем в современном обществе.</a:t>
            </a:r>
          </a:p>
          <a:p>
            <a:r>
              <a:rPr lang="ru-RU" sz="1600" dirty="0" smtClean="0">
                <a:solidFill>
                  <a:schemeClr val="tx1"/>
                </a:solidFill>
                <a:latin typeface="Times New Roman" panose="02020603050405020304" pitchFamily="18" charset="0"/>
                <a:cs typeface="Times New Roman" panose="02020603050405020304" pitchFamily="18" charset="0"/>
              </a:rPr>
              <a:t> Поэтому  основной </a:t>
            </a:r>
            <a:r>
              <a:rPr lang="ru-RU" sz="1600" b="1" dirty="0">
                <a:solidFill>
                  <a:schemeClr val="tx1"/>
                </a:solidFill>
                <a:latin typeface="Times New Roman" panose="02020603050405020304" pitchFamily="18" charset="0"/>
                <a:cs typeface="Times New Roman" panose="02020603050405020304" pitchFamily="18" charset="0"/>
              </a:rPr>
              <a:t>целью</a:t>
            </a:r>
            <a:r>
              <a:rPr lang="ru-RU" sz="1600" dirty="0">
                <a:solidFill>
                  <a:schemeClr val="tx1"/>
                </a:solidFill>
                <a:latin typeface="Times New Roman" panose="02020603050405020304" pitchFamily="18" charset="0"/>
                <a:cs typeface="Times New Roman" panose="02020603050405020304" pitchFamily="18" charset="0"/>
              </a:rPr>
              <a:t> нашей деятельности является содействие всестороннему развитию личности школьников средствами танцев. Исходя из </a:t>
            </a:r>
            <a:r>
              <a:rPr lang="ru-RU" sz="1600" dirty="0" smtClean="0">
                <a:solidFill>
                  <a:schemeClr val="tx1"/>
                </a:solidFill>
                <a:latin typeface="Times New Roman" panose="02020603050405020304" pitchFamily="18" charset="0"/>
                <a:cs typeface="Times New Roman" panose="02020603050405020304" pitchFamily="18" charset="0"/>
              </a:rPr>
              <a:t>цели,  занятие </a:t>
            </a:r>
            <a:r>
              <a:rPr lang="ru-RU" sz="1600" dirty="0">
                <a:solidFill>
                  <a:schemeClr val="tx1"/>
                </a:solidFill>
                <a:latin typeface="Times New Roman" panose="02020603050405020304" pitchFamily="18" charset="0"/>
                <a:cs typeface="Times New Roman" panose="02020603050405020304" pitchFamily="18" charset="0"/>
              </a:rPr>
              <a:t>танцами предусматривается решение следующих </a:t>
            </a:r>
            <a:r>
              <a:rPr lang="ru-RU" sz="1600" b="1" dirty="0">
                <a:solidFill>
                  <a:schemeClr val="tx1"/>
                </a:solidFill>
                <a:latin typeface="Times New Roman" panose="02020603050405020304" pitchFamily="18" charset="0"/>
                <a:cs typeface="Times New Roman" panose="02020603050405020304" pitchFamily="18" charset="0"/>
              </a:rPr>
              <a:t>задач</a:t>
            </a:r>
            <a:r>
              <a:rPr lang="ru-RU" sz="1600" dirty="0">
                <a:solidFill>
                  <a:schemeClr val="tx1"/>
                </a:solidFill>
                <a:latin typeface="Times New Roman" panose="02020603050405020304" pitchFamily="18" charset="0"/>
                <a:cs typeface="Times New Roman" panose="02020603050405020304" pitchFamily="18" charset="0"/>
              </a:rPr>
              <a:t>:</a:t>
            </a:r>
          </a:p>
          <a:p>
            <a:r>
              <a:rPr lang="ru-RU" sz="1600" dirty="0">
                <a:solidFill>
                  <a:schemeClr val="tx1"/>
                </a:solidFill>
                <a:latin typeface="Times New Roman" panose="02020603050405020304" pitchFamily="18" charset="0"/>
                <a:cs typeface="Times New Roman" panose="02020603050405020304" pitchFamily="18" charset="0"/>
              </a:rPr>
              <a:t>∙ сформировать интерес к хореографическому искусству, раскрыв его многообразие и красоту; </a:t>
            </a:r>
          </a:p>
          <a:p>
            <a:r>
              <a:rPr lang="ru-RU" sz="1600" dirty="0">
                <a:solidFill>
                  <a:schemeClr val="tx1"/>
                </a:solidFill>
                <a:latin typeface="Times New Roman" panose="02020603050405020304" pitchFamily="18" charset="0"/>
                <a:cs typeface="Times New Roman" panose="02020603050405020304" pitchFamily="18" charset="0"/>
              </a:rPr>
              <a:t>∙ привить воспитанникам умение слышать и слушать </a:t>
            </a:r>
            <a:r>
              <a:rPr lang="ru-RU" sz="1600" dirty="0" smtClean="0">
                <a:solidFill>
                  <a:schemeClr val="tx1"/>
                </a:solidFill>
                <a:latin typeface="Times New Roman" panose="02020603050405020304" pitchFamily="18" charset="0"/>
                <a:cs typeface="Times New Roman" panose="02020603050405020304" pitchFamily="18" charset="0"/>
              </a:rPr>
              <a:t>музыку, </a:t>
            </a:r>
            <a:r>
              <a:rPr lang="ru-RU" sz="1600" dirty="0">
                <a:solidFill>
                  <a:schemeClr val="tx1"/>
                </a:solidFill>
                <a:latin typeface="Times New Roman" panose="02020603050405020304" pitchFamily="18" charset="0"/>
                <a:cs typeface="Times New Roman" panose="02020603050405020304" pitchFamily="18" charset="0"/>
              </a:rPr>
              <a:t>передавать ее содержание в движении; </a:t>
            </a:r>
          </a:p>
          <a:p>
            <a:r>
              <a:rPr lang="ru-RU" sz="1600" dirty="0">
                <a:solidFill>
                  <a:schemeClr val="tx1"/>
                </a:solidFill>
                <a:latin typeface="Times New Roman" panose="02020603050405020304" pitchFamily="18" charset="0"/>
                <a:cs typeface="Times New Roman" panose="02020603050405020304" pitchFamily="18" charset="0"/>
              </a:rPr>
              <a:t>∙ укреплять костно-мышечный аппарат воспитанников; </a:t>
            </a:r>
          </a:p>
          <a:p>
            <a:r>
              <a:rPr lang="ru-RU" sz="1600" dirty="0">
                <a:solidFill>
                  <a:schemeClr val="tx1"/>
                </a:solidFill>
                <a:latin typeface="Times New Roman" panose="02020603050405020304" pitchFamily="18" charset="0"/>
                <a:cs typeface="Times New Roman" panose="02020603050405020304" pitchFamily="18" charset="0"/>
              </a:rPr>
              <a:t>∙ совершенствовать выразительность исполнения, развивать силу, выносливость, координацию движений; </a:t>
            </a:r>
          </a:p>
          <a:p>
            <a:r>
              <a:rPr lang="ru-RU" sz="1600" dirty="0">
                <a:solidFill>
                  <a:schemeClr val="tx1"/>
                </a:solidFill>
                <a:latin typeface="Times New Roman" panose="02020603050405020304" pitchFamily="18" charset="0"/>
                <a:cs typeface="Times New Roman" panose="02020603050405020304" pitchFamily="18" charset="0"/>
              </a:rPr>
              <a:t>∙ формировать художественно-образное восприятие и мышление; </a:t>
            </a:r>
          </a:p>
          <a:p>
            <a:r>
              <a:rPr lang="ru-RU" sz="1600" dirty="0">
                <a:solidFill>
                  <a:schemeClr val="tx1"/>
                </a:solidFill>
                <a:latin typeface="Times New Roman" panose="02020603050405020304" pitchFamily="18" charset="0"/>
                <a:cs typeface="Times New Roman" panose="02020603050405020304" pitchFamily="18" charset="0"/>
              </a:rPr>
              <a:t>∙ воспитывать художественный вкус и эмоциональную отзывчивость. </a:t>
            </a:r>
          </a:p>
          <a:p>
            <a:endParaRPr lang="ru-RU" dirty="0">
              <a:solidFill>
                <a:schemeClr val="tx1"/>
              </a:solidFill>
            </a:endParaRPr>
          </a:p>
        </p:txBody>
      </p:sp>
      <p:sp>
        <p:nvSpPr>
          <p:cNvPr id="3" name="Объект 2"/>
          <p:cNvSpPr>
            <a:spLocks noGrp="1"/>
          </p:cNvSpPr>
          <p:nvPr>
            <p:ph idx="1"/>
          </p:nvPr>
        </p:nvSpPr>
        <p:spPr>
          <a:xfrm>
            <a:off x="8604448" y="6021288"/>
            <a:ext cx="72008" cy="104875"/>
          </a:xfrm>
        </p:spPr>
        <p:txBody>
          <a:bodyPr>
            <a:normAutofit fontScale="25000" lnSpcReduction="20000"/>
          </a:bodyPr>
          <a:lstStyle/>
          <a:p>
            <a:endParaRPr lang="ru-RU" dirty="0"/>
          </a:p>
        </p:txBody>
      </p:sp>
    </p:spTree>
    <p:extLst>
      <p:ext uri="{BB962C8B-B14F-4D97-AF65-F5344CB8AC3E}">
        <p14:creationId xmlns:p14="http://schemas.microsoft.com/office/powerpoint/2010/main" val="3810845659"/>
      </p:ext>
    </p:extLst>
  </p:cSld>
  <p:clrMapOvr>
    <a:masterClrMapping/>
  </p:clrMapOvr>
  <p:transition spd="med">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бъект 5"/>
          <p:cNvSpPr>
            <a:spLocks noGrp="1"/>
          </p:cNvSpPr>
          <p:nvPr>
            <p:ph idx="1"/>
          </p:nvPr>
        </p:nvSpPr>
        <p:spPr>
          <a:xfrm>
            <a:off x="683568" y="188640"/>
            <a:ext cx="8280920" cy="4032449"/>
          </a:xfrm>
        </p:spPr>
        <p:txBody>
          <a:bodyPr>
            <a:noAutofit/>
          </a:bodyPr>
          <a:lstStyle/>
          <a:p>
            <a:pPr marL="0" indent="0">
              <a:buNone/>
            </a:pPr>
            <a:endParaRPr lang="ru-RU" sz="1800" b="1" dirty="0" smtClean="0"/>
          </a:p>
          <a:p>
            <a:pPr marL="0" indent="0">
              <a:buNone/>
            </a:pPr>
            <a:r>
              <a:rPr lang="ru-RU" sz="1800" b="1" dirty="0" smtClean="0"/>
              <a:t>                        </a:t>
            </a:r>
          </a:p>
          <a:p>
            <a:pPr marL="0" indent="0">
              <a:buNone/>
            </a:pPr>
            <a:endParaRPr lang="ru-RU" sz="1800" b="1" dirty="0"/>
          </a:p>
          <a:p>
            <a:pPr marL="0" indent="0">
              <a:buNone/>
            </a:pPr>
            <a:r>
              <a:rPr lang="ru-RU" sz="2000" b="1" dirty="0" smtClean="0">
                <a:latin typeface="Times New Roman" panose="02020603050405020304" pitchFamily="18" charset="0"/>
                <a:cs typeface="Times New Roman" panose="02020603050405020304" pitchFamily="18" charset="0"/>
              </a:rPr>
              <a:t>                        Влияние занятий танцами </a:t>
            </a:r>
            <a:r>
              <a:rPr lang="ru-RU" sz="2000" b="1" dirty="0">
                <a:latin typeface="Times New Roman" panose="02020603050405020304" pitchFamily="18" charset="0"/>
                <a:cs typeface="Times New Roman" panose="02020603050405020304" pitchFamily="18" charset="0"/>
              </a:rPr>
              <a:t>на физическое </a:t>
            </a:r>
            <a:r>
              <a:rPr lang="ru-RU" sz="2000" b="1" dirty="0" smtClean="0">
                <a:latin typeface="Times New Roman" panose="02020603050405020304" pitchFamily="18" charset="0"/>
                <a:cs typeface="Times New Roman" panose="02020603050405020304" pitchFamily="18" charset="0"/>
              </a:rPr>
              <a:t>развитие</a:t>
            </a:r>
          </a:p>
          <a:p>
            <a:pPr marL="0" indent="0">
              <a:buNone/>
            </a:pPr>
            <a:endParaRPr lang="ru-RU" sz="2000" dirty="0">
              <a:latin typeface="Times New Roman" panose="02020603050405020304" pitchFamily="18" charset="0"/>
              <a:cs typeface="Times New Roman" panose="02020603050405020304" pitchFamily="18" charset="0"/>
            </a:endParaRPr>
          </a:p>
        </p:txBody>
      </p:sp>
      <p:sp>
        <p:nvSpPr>
          <p:cNvPr id="2" name="Текст 1"/>
          <p:cNvSpPr>
            <a:spLocks noGrp="1"/>
          </p:cNvSpPr>
          <p:nvPr>
            <p:ph type="body" sz="half" idx="2"/>
          </p:nvPr>
        </p:nvSpPr>
        <p:spPr>
          <a:xfrm>
            <a:off x="467544" y="1628800"/>
            <a:ext cx="8507288" cy="4824536"/>
          </a:xfrm>
        </p:spPr>
        <p:txBody>
          <a:bodyPr>
            <a:normAutofit/>
          </a:bodyPr>
          <a:lstStyle/>
          <a:p>
            <a:r>
              <a:rPr lang="ru-RU" sz="2000" dirty="0" smtClean="0">
                <a:solidFill>
                  <a:schemeClr val="tx1"/>
                </a:solidFill>
              </a:rPr>
              <a:t>      </a:t>
            </a:r>
          </a:p>
          <a:p>
            <a:r>
              <a:rPr lang="ru-RU" sz="1800" dirty="0">
                <a:solidFill>
                  <a:schemeClr val="tx1"/>
                </a:solidFill>
                <a:latin typeface="Times New Roman" panose="02020603050405020304" pitchFamily="18" charset="0"/>
                <a:cs typeface="Times New Roman" panose="02020603050405020304" pitchFamily="18" charset="0"/>
              </a:rPr>
              <a:t> </a:t>
            </a:r>
            <a:r>
              <a:rPr lang="ru-RU" sz="1800" dirty="0" smtClean="0">
                <a:solidFill>
                  <a:schemeClr val="tx1"/>
                </a:solidFill>
                <a:latin typeface="Times New Roman" panose="02020603050405020304" pitchFamily="18" charset="0"/>
                <a:cs typeface="Times New Roman" panose="02020603050405020304" pitchFamily="18" charset="0"/>
              </a:rPr>
              <a:t>       Танец </a:t>
            </a:r>
            <a:r>
              <a:rPr lang="ru-RU" sz="1800" dirty="0">
                <a:solidFill>
                  <a:schemeClr val="tx1"/>
                </a:solidFill>
                <a:latin typeface="Times New Roman" panose="02020603050405020304" pitchFamily="18" charset="0"/>
                <a:cs typeface="Times New Roman" panose="02020603050405020304" pitchFamily="18" charset="0"/>
              </a:rPr>
              <a:t>дарит человеку здоровье. Танец – это прекрасный лекарь. Начинать заниматься танцами можно практически с любого возраста.</a:t>
            </a:r>
          </a:p>
          <a:p>
            <a:r>
              <a:rPr lang="ru-RU" sz="1800" dirty="0">
                <a:solidFill>
                  <a:schemeClr val="tx1"/>
                </a:solidFill>
                <a:latin typeface="Times New Roman" panose="02020603050405020304" pitchFamily="18" charset="0"/>
                <a:cs typeface="Times New Roman" panose="02020603050405020304" pitchFamily="18" charset="0"/>
              </a:rPr>
              <a:t>  </a:t>
            </a:r>
            <a:r>
              <a:rPr lang="ru-RU" sz="1800" dirty="0" smtClean="0">
                <a:solidFill>
                  <a:schemeClr val="tx1"/>
                </a:solidFill>
                <a:latin typeface="Times New Roman" panose="02020603050405020304" pitchFamily="18" charset="0"/>
                <a:cs typeface="Times New Roman" panose="02020603050405020304" pitchFamily="18" charset="0"/>
              </a:rPr>
              <a:t>-  </a:t>
            </a:r>
            <a:r>
              <a:rPr lang="ru-RU" sz="1800" dirty="0">
                <a:solidFill>
                  <a:schemeClr val="tx1"/>
                </a:solidFill>
                <a:latin typeface="Times New Roman" panose="02020603050405020304" pitchFamily="18" charset="0"/>
                <a:cs typeface="Times New Roman" panose="02020603050405020304" pitchFamily="18" charset="0"/>
              </a:rPr>
              <a:t>Первый эффект, который вы заметите очень быстро – это </a:t>
            </a:r>
            <a:r>
              <a:rPr lang="ru-RU" sz="1800" dirty="0" smtClean="0">
                <a:solidFill>
                  <a:schemeClr val="tx1"/>
                </a:solidFill>
                <a:latin typeface="Times New Roman" panose="02020603050405020304" pitchFamily="18" charset="0"/>
                <a:cs typeface="Times New Roman" panose="02020603050405020304" pitchFamily="18" charset="0"/>
              </a:rPr>
              <a:t>    </a:t>
            </a:r>
          </a:p>
          <a:p>
            <a:r>
              <a:rPr lang="ru-RU" sz="1800" dirty="0">
                <a:solidFill>
                  <a:schemeClr val="tx1"/>
                </a:solidFill>
                <a:latin typeface="Times New Roman" panose="02020603050405020304" pitchFamily="18" charset="0"/>
                <a:cs typeface="Times New Roman" panose="02020603050405020304" pitchFamily="18" charset="0"/>
              </a:rPr>
              <a:t> </a:t>
            </a:r>
            <a:r>
              <a:rPr lang="ru-RU" sz="1800" dirty="0" smtClean="0">
                <a:solidFill>
                  <a:schemeClr val="tx1"/>
                </a:solidFill>
                <a:latin typeface="Times New Roman" panose="02020603050405020304" pitchFamily="18" charset="0"/>
                <a:cs typeface="Times New Roman" panose="02020603050405020304" pitchFamily="18" charset="0"/>
              </a:rPr>
              <a:t>    улучшение  </a:t>
            </a:r>
            <a:r>
              <a:rPr lang="ru-RU" sz="1800" dirty="0">
                <a:solidFill>
                  <a:schemeClr val="tx1"/>
                </a:solidFill>
                <a:latin typeface="Times New Roman" panose="02020603050405020304" pitchFamily="18" charset="0"/>
                <a:cs typeface="Times New Roman" panose="02020603050405020304" pitchFamily="18" charset="0"/>
              </a:rPr>
              <a:t>настроения. </a:t>
            </a:r>
            <a:endParaRPr lang="ru-RU" sz="1800" dirty="0" smtClean="0">
              <a:solidFill>
                <a:schemeClr val="tx1"/>
              </a:solidFill>
              <a:latin typeface="Times New Roman" panose="02020603050405020304" pitchFamily="18" charset="0"/>
              <a:cs typeface="Times New Roman" panose="02020603050405020304" pitchFamily="18" charset="0"/>
            </a:endParaRPr>
          </a:p>
          <a:p>
            <a:pPr marL="285750" indent="-285750">
              <a:buFontTx/>
              <a:buChar char="-"/>
            </a:pPr>
            <a:r>
              <a:rPr lang="ru-RU" sz="1800" dirty="0" smtClean="0">
                <a:solidFill>
                  <a:schemeClr val="tx1"/>
                </a:solidFill>
                <a:latin typeface="Times New Roman" panose="02020603050405020304" pitchFamily="18" charset="0"/>
                <a:cs typeface="Times New Roman" panose="02020603050405020304" pitchFamily="18" charset="0"/>
              </a:rPr>
              <a:t>В </a:t>
            </a:r>
            <a:r>
              <a:rPr lang="ru-RU" sz="1800" dirty="0">
                <a:solidFill>
                  <a:schemeClr val="tx1"/>
                </a:solidFill>
                <a:latin typeface="Times New Roman" panose="02020603050405020304" pitchFamily="18" charset="0"/>
                <a:cs typeface="Times New Roman" panose="02020603050405020304" pitchFamily="18" charset="0"/>
              </a:rPr>
              <a:t>танце задействованы почти все виды мышц. </a:t>
            </a:r>
            <a:endParaRPr lang="ru-RU" sz="1800" dirty="0" smtClean="0">
              <a:solidFill>
                <a:schemeClr val="tx1"/>
              </a:solidFill>
              <a:latin typeface="Times New Roman" panose="02020603050405020304" pitchFamily="18" charset="0"/>
              <a:cs typeface="Times New Roman" panose="02020603050405020304" pitchFamily="18" charset="0"/>
            </a:endParaRPr>
          </a:p>
          <a:p>
            <a:pPr marL="285750" indent="-285750">
              <a:buFontTx/>
              <a:buChar char="-"/>
            </a:pPr>
            <a:r>
              <a:rPr lang="ru-RU" sz="1800" dirty="0" smtClean="0">
                <a:solidFill>
                  <a:schemeClr val="tx1"/>
                </a:solidFill>
                <a:latin typeface="Times New Roman" panose="02020603050405020304" pitchFamily="18" charset="0"/>
                <a:cs typeface="Times New Roman" panose="02020603050405020304" pitchFamily="18" charset="0"/>
              </a:rPr>
              <a:t>Танцы </a:t>
            </a:r>
            <a:r>
              <a:rPr lang="ru-RU" sz="1800" dirty="0">
                <a:solidFill>
                  <a:schemeClr val="tx1"/>
                </a:solidFill>
                <a:latin typeface="Times New Roman" panose="02020603050405020304" pitchFamily="18" charset="0"/>
                <a:cs typeface="Times New Roman" panose="02020603050405020304" pitchFamily="18" charset="0"/>
              </a:rPr>
              <a:t>развивают дыхательную систему организма человека. </a:t>
            </a:r>
            <a:endParaRPr lang="ru-RU" sz="1800" dirty="0" smtClean="0">
              <a:solidFill>
                <a:schemeClr val="tx1"/>
              </a:solidFill>
              <a:latin typeface="Times New Roman" panose="02020603050405020304" pitchFamily="18" charset="0"/>
              <a:cs typeface="Times New Roman" panose="02020603050405020304" pitchFamily="18" charset="0"/>
            </a:endParaRPr>
          </a:p>
          <a:p>
            <a:pPr marL="285750" indent="-285750">
              <a:buFontTx/>
              <a:buChar char="-"/>
            </a:pPr>
            <a:r>
              <a:rPr lang="ru-RU" sz="1800" dirty="0">
                <a:solidFill>
                  <a:schemeClr val="tx1"/>
                </a:solidFill>
                <a:latin typeface="Times New Roman" panose="02020603050405020304" pitchFamily="18" charset="0"/>
                <a:cs typeface="Times New Roman" panose="02020603050405020304" pitchFamily="18" charset="0"/>
              </a:rPr>
              <a:t>Танцы способствуют развитию хорошей  осанки и красивой походки. </a:t>
            </a:r>
            <a:endParaRPr lang="ru-RU" sz="1800" dirty="0" smtClean="0">
              <a:solidFill>
                <a:schemeClr val="tx1"/>
              </a:solidFill>
              <a:latin typeface="Times New Roman" panose="02020603050405020304" pitchFamily="18" charset="0"/>
              <a:cs typeface="Times New Roman" panose="02020603050405020304" pitchFamily="18" charset="0"/>
            </a:endParaRPr>
          </a:p>
          <a:p>
            <a:pPr marL="285750" indent="-285750">
              <a:buFontTx/>
              <a:buChar char="-"/>
            </a:pPr>
            <a:r>
              <a:rPr lang="ru-RU" sz="1800" dirty="0">
                <a:solidFill>
                  <a:schemeClr val="tx1"/>
                </a:solidFill>
                <a:latin typeface="Times New Roman" panose="02020603050405020304" pitchFamily="18" charset="0"/>
                <a:cs typeface="Times New Roman" panose="02020603050405020304" pitchFamily="18" charset="0"/>
              </a:rPr>
              <a:t> Танцы воспитывают собранность и </a:t>
            </a:r>
            <a:r>
              <a:rPr lang="ru-RU" sz="1800" dirty="0" smtClean="0">
                <a:solidFill>
                  <a:schemeClr val="tx1"/>
                </a:solidFill>
                <a:latin typeface="Times New Roman" panose="02020603050405020304" pitchFamily="18" charset="0"/>
                <a:cs typeface="Times New Roman" panose="02020603050405020304" pitchFamily="18" charset="0"/>
              </a:rPr>
              <a:t>организованность</a:t>
            </a:r>
          </a:p>
          <a:p>
            <a:pPr marL="285750" indent="-285750">
              <a:buFontTx/>
              <a:buChar char="-"/>
            </a:pPr>
            <a:r>
              <a:rPr lang="ru-RU" sz="1800" dirty="0">
                <a:solidFill>
                  <a:schemeClr val="tx1"/>
                </a:solidFill>
                <a:latin typeface="Times New Roman" panose="02020603050405020304" pitchFamily="18" charset="0"/>
                <a:cs typeface="Times New Roman" panose="02020603050405020304" pitchFamily="18" charset="0"/>
              </a:rPr>
              <a:t> Танцы – лучшее средство от стресса. </a:t>
            </a:r>
          </a:p>
        </p:txBody>
      </p:sp>
    </p:spTree>
    <p:extLst>
      <p:ext uri="{BB962C8B-B14F-4D97-AF65-F5344CB8AC3E}">
        <p14:creationId xmlns:p14="http://schemas.microsoft.com/office/powerpoint/2010/main" val="2858680971"/>
      </p:ext>
    </p:extLst>
  </p:cSld>
  <p:clrMapOvr>
    <a:masterClrMapping/>
  </p:clrMapOvr>
  <p:transition spd="med">
    <p:strips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99592" y="260648"/>
            <a:ext cx="7787208" cy="5865515"/>
          </a:xfrm>
        </p:spPr>
        <p:txBody>
          <a:bodyPr/>
          <a:lstStyle/>
          <a:p>
            <a:endParaRPr lang="ru-RU" dirty="0"/>
          </a:p>
        </p:txBody>
      </p:sp>
      <p:pic>
        <p:nvPicPr>
          <p:cNvPr id="1026" name="Picture 2" descr="C:\Users\Пользователь\Desktop\img2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2236"/>
            <a:ext cx="9149323" cy="6890236"/>
          </a:xfrm>
          <a:prstGeom prst="rect">
            <a:avLst/>
          </a:prstGeom>
          <a:solidFill>
            <a:schemeClr val="tx2">
              <a:lumMod val="40000"/>
              <a:lumOff val="60000"/>
            </a:schemeClr>
          </a:solidFill>
        </p:spPr>
      </p:pic>
    </p:spTree>
    <p:extLst>
      <p:ext uri="{BB962C8B-B14F-4D97-AF65-F5344CB8AC3E}">
        <p14:creationId xmlns:p14="http://schemas.microsoft.com/office/powerpoint/2010/main" val="483513226"/>
      </p:ext>
    </p:extLst>
  </p:cSld>
  <p:clrMapOvr>
    <a:masterClrMapping/>
  </p:clrMapOvr>
  <p:transition spd="med">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932040" y="12648"/>
            <a:ext cx="3682752" cy="6368680"/>
          </a:xfrm>
        </p:spPr>
        <p:txBody>
          <a:bodyPr>
            <a:normAutofit/>
          </a:bodyPr>
          <a:lstStyle/>
          <a:p>
            <a:pPr marL="0" indent="0">
              <a:buNone/>
            </a:pPr>
            <a:r>
              <a:rPr lang="ru-RU" dirty="0"/>
              <a:t> </a:t>
            </a:r>
            <a:r>
              <a:rPr lang="ru-RU" sz="1800" b="1" i="1" dirty="0">
                <a:latin typeface="Times New Roman" panose="02020603050405020304" pitchFamily="18" charset="0"/>
                <a:cs typeface="Times New Roman" panose="02020603050405020304" pitchFamily="18" charset="0"/>
              </a:rPr>
              <a:t>Хореография – важный элемент культуры, она должна изучаться в общеобразовательной школе как предмет образовательной области.</a:t>
            </a:r>
            <a:r>
              <a:rPr lang="ru-RU" sz="1800" dirty="0">
                <a:latin typeface="Times New Roman" panose="02020603050405020304" pitchFamily="18" charset="0"/>
                <a:cs typeface="Times New Roman" panose="02020603050405020304" pitchFamily="18" charset="0"/>
              </a:rPr>
              <a:t>  </a:t>
            </a:r>
            <a:r>
              <a:rPr lang="ru-RU" sz="1800" b="1" i="1" dirty="0">
                <a:latin typeface="Times New Roman" panose="02020603050405020304" pitchFamily="18" charset="0"/>
                <a:cs typeface="Times New Roman" panose="02020603050405020304" pitchFamily="18" charset="0"/>
              </a:rPr>
              <a:t>Танец, в отличие от других предметов, снимает перегрузку, улучшает физическое и душевное состояние детей и даже повышает общую успеваемость. </a:t>
            </a:r>
            <a:endParaRPr lang="ru-RU" sz="1800" b="1" i="1" dirty="0" smtClean="0">
              <a:latin typeface="Times New Roman" panose="02020603050405020304" pitchFamily="18" charset="0"/>
              <a:cs typeface="Times New Roman" panose="02020603050405020304" pitchFamily="18" charset="0"/>
            </a:endParaRPr>
          </a:p>
          <a:p>
            <a:pPr marL="0" indent="0">
              <a:buNone/>
            </a:pPr>
            <a:endParaRPr lang="ru-RU" sz="1800" b="1" i="1" dirty="0">
              <a:latin typeface="Times New Roman" panose="02020603050405020304" pitchFamily="18" charset="0"/>
              <a:cs typeface="Times New Roman" panose="02020603050405020304" pitchFamily="18" charset="0"/>
            </a:endParaRPr>
          </a:p>
          <a:p>
            <a:pPr marL="0" indent="0">
              <a:buNone/>
            </a:pPr>
            <a:r>
              <a:rPr lang="ru-RU" sz="1800" b="1" i="1" dirty="0">
                <a:latin typeface="Times New Roman" panose="02020603050405020304" pitchFamily="18" charset="0"/>
                <a:cs typeface="Times New Roman" panose="02020603050405020304" pitchFamily="18" charset="0"/>
              </a:rPr>
              <a:t>В нашей школе хореография </a:t>
            </a:r>
            <a:r>
              <a:rPr lang="ru-RU" sz="1800" b="1" i="1" dirty="0" smtClean="0">
                <a:latin typeface="Times New Roman" panose="02020603050405020304" pitchFamily="18" charset="0"/>
                <a:cs typeface="Times New Roman" panose="02020603050405020304" pitchFamily="18" charset="0"/>
              </a:rPr>
              <a:t>представлена  </a:t>
            </a:r>
            <a:r>
              <a:rPr lang="ru-RU" sz="1800" b="1" i="1" dirty="0">
                <a:latin typeface="Times New Roman" panose="02020603050405020304" pitchFamily="18" charset="0"/>
                <a:cs typeface="Times New Roman" panose="02020603050405020304" pitchFamily="18" charset="0"/>
              </a:rPr>
              <a:t>в двух направлениях: </a:t>
            </a:r>
            <a:r>
              <a:rPr lang="ru-RU" sz="1800" b="1" i="1" dirty="0" smtClean="0">
                <a:latin typeface="Times New Roman" panose="02020603050405020304" pitchFamily="18" charset="0"/>
                <a:cs typeface="Times New Roman" panose="02020603050405020304" pitchFamily="18" charset="0"/>
              </a:rPr>
              <a:t>ритмика  -  внеурочная  деятельность </a:t>
            </a:r>
            <a:r>
              <a:rPr lang="ru-RU" sz="1800" b="1" i="1" dirty="0">
                <a:latin typeface="Times New Roman" panose="02020603050405020304" pitchFamily="18" charset="0"/>
                <a:cs typeface="Times New Roman" panose="02020603050405020304" pitchFamily="18" charset="0"/>
              </a:rPr>
              <a:t>спортивно - оздоровительного направления и танцевальный кружок в сфере дополнительного образования. </a:t>
            </a:r>
            <a:endParaRPr lang="ru-RU" sz="1800" dirty="0">
              <a:latin typeface="Times New Roman" panose="02020603050405020304" pitchFamily="18" charset="0"/>
              <a:cs typeface="Times New Roman" panose="02020603050405020304" pitchFamily="18" charset="0"/>
            </a:endParaRPr>
          </a:p>
        </p:txBody>
      </p:sp>
      <p:pic>
        <p:nvPicPr>
          <p:cNvPr id="2050" name="Picture 2" descr="C:\Users\Пользователь\Desktop\ярмарка фото\IMG_398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217" y="260648"/>
            <a:ext cx="4642249" cy="3096344"/>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Пользователь\Desktop\ярмарка фото\IMG_366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62" y="3717032"/>
            <a:ext cx="4835161" cy="288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4626794"/>
      </p:ext>
    </p:extLst>
  </p:cSld>
  <p:clrMapOvr>
    <a:masterClrMapping/>
  </p:clrMapOvr>
  <p:transition spd="med">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419872" y="260648"/>
            <a:ext cx="5724128" cy="6192688"/>
          </a:xfrm>
        </p:spPr>
        <p:txBody>
          <a:bodyPr>
            <a:normAutofit/>
          </a:bodyPr>
          <a:lstStyle/>
          <a:p>
            <a:pPr marL="0" indent="0">
              <a:buNone/>
            </a:pPr>
            <a:r>
              <a:rPr lang="ru-RU" sz="1800" b="1" dirty="0" smtClean="0">
                <a:latin typeface="Times New Roman" panose="02020603050405020304" pitchFamily="18" charset="0"/>
                <a:cs typeface="Times New Roman" panose="02020603050405020304" pitchFamily="18" charset="0"/>
              </a:rPr>
              <a:t>Ритмика </a:t>
            </a:r>
            <a:r>
              <a:rPr lang="ru-RU" sz="1800" dirty="0" smtClean="0">
                <a:latin typeface="Times New Roman" panose="02020603050405020304" pitchFamily="18" charset="0"/>
                <a:cs typeface="Times New Roman" panose="02020603050405020304" pitchFamily="18" charset="0"/>
              </a:rPr>
              <a:t>- </a:t>
            </a:r>
            <a:r>
              <a:rPr lang="ru-RU" sz="1800" dirty="0">
                <a:latin typeface="Times New Roman" panose="02020603050405020304" pitchFamily="18" charset="0"/>
                <a:cs typeface="Times New Roman" panose="02020603050405020304" pitchFamily="18" charset="0"/>
              </a:rPr>
              <a:t>один из видов музыкальной деятельности, в </a:t>
            </a:r>
            <a:r>
              <a:rPr lang="ru-RU" sz="1800" dirty="0" smtClean="0">
                <a:latin typeface="Times New Roman" panose="02020603050405020304" pitchFamily="18" charset="0"/>
                <a:cs typeface="Times New Roman" panose="02020603050405020304" pitchFamily="18" charset="0"/>
              </a:rPr>
              <a:t>котором </a:t>
            </a:r>
            <a:r>
              <a:rPr lang="ru-RU" sz="1800" dirty="0">
                <a:latin typeface="Times New Roman" panose="02020603050405020304" pitchFamily="18" charset="0"/>
                <a:cs typeface="Times New Roman" panose="02020603050405020304" pitchFamily="18" charset="0"/>
              </a:rPr>
              <a:t>содержание музыки, ее характер, образы </a:t>
            </a:r>
            <a:r>
              <a:rPr lang="ru-RU" sz="1800" dirty="0" smtClean="0">
                <a:latin typeface="Times New Roman" panose="02020603050405020304" pitchFamily="18" charset="0"/>
                <a:cs typeface="Times New Roman" panose="02020603050405020304" pitchFamily="18" charset="0"/>
              </a:rPr>
              <a:t>передаются </a:t>
            </a:r>
            <a:r>
              <a:rPr lang="ru-RU" sz="1800" dirty="0">
                <a:latin typeface="Times New Roman" panose="02020603050405020304" pitchFamily="18" charset="0"/>
                <a:cs typeface="Times New Roman" panose="02020603050405020304" pitchFamily="18" charset="0"/>
              </a:rPr>
              <a:t>в движениях. Основой является музыка, а разнообразные физические упражнения, танцы, сюжетно-образные движения используются как средства более глубокого ее восприятия и понимания</a:t>
            </a:r>
            <a:r>
              <a:rPr lang="ru-RU" sz="1600" dirty="0">
                <a:latin typeface="Times New Roman" panose="02020603050405020304" pitchFamily="18" charset="0"/>
                <a:cs typeface="Times New Roman" panose="02020603050405020304" pitchFamily="18" charset="0"/>
              </a:rPr>
              <a:t>.</a:t>
            </a:r>
          </a:p>
          <a:p>
            <a:pPr marL="0" indent="0">
              <a:buNone/>
            </a:pPr>
            <a:endParaRPr lang="ru-RU" sz="1600" dirty="0" smtClean="0"/>
          </a:p>
          <a:p>
            <a:endParaRPr lang="ru-RU" sz="1600" dirty="0"/>
          </a:p>
          <a:p>
            <a:endParaRPr lang="ru-RU" sz="1600" dirty="0" smtClean="0"/>
          </a:p>
          <a:p>
            <a:endParaRPr lang="ru-RU" sz="1600" dirty="0"/>
          </a:p>
          <a:p>
            <a:endParaRPr lang="ru-RU" sz="1600" dirty="0" smtClean="0"/>
          </a:p>
          <a:p>
            <a:endParaRPr lang="ru-RU" sz="1600" dirty="0"/>
          </a:p>
          <a:p>
            <a:endParaRPr lang="ru-RU" sz="1600" dirty="0" smtClean="0"/>
          </a:p>
          <a:p>
            <a:endParaRPr lang="ru-RU" sz="1600" dirty="0"/>
          </a:p>
          <a:p>
            <a:endParaRPr lang="ru-RU" dirty="0"/>
          </a:p>
        </p:txBody>
      </p:sp>
      <p:pic>
        <p:nvPicPr>
          <p:cNvPr id="6146" name="Picture 2" descr="C:\Users\Пользователь\Desktop\ярмарка фото\IMG_729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2132786"/>
            <a:ext cx="6840760" cy="45627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2155743"/>
      </p:ext>
    </p:extLst>
  </p:cSld>
  <p:clrMapOvr>
    <a:masterClrMapping/>
  </p:clrMapOvr>
  <p:transition spd="med">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756152" y="0"/>
            <a:ext cx="5387848" cy="6155531"/>
          </a:xfrm>
          <a:prstGeom prst="rect">
            <a:avLst/>
          </a:prstGeom>
        </p:spPr>
        <p:txBody>
          <a:bodyPr wrap="square">
            <a:spAutoFit/>
          </a:bodyPr>
          <a:lstStyle/>
          <a:p>
            <a:pPr algn="ctr"/>
            <a:r>
              <a:rPr lang="ru-RU" b="1" dirty="0" smtClean="0">
                <a:latin typeface="Times New Roman" panose="02020603050405020304" pitchFamily="18" charset="0"/>
                <a:cs typeface="Times New Roman" panose="02020603050405020304" pitchFamily="18" charset="0"/>
              </a:rPr>
              <a:t>  Музыкально-ритмическая </a:t>
            </a:r>
            <a:r>
              <a:rPr lang="ru-RU" b="1" dirty="0">
                <a:latin typeface="Times New Roman" panose="02020603050405020304" pitchFamily="18" charset="0"/>
                <a:cs typeface="Times New Roman" panose="02020603050405020304" pitchFamily="18" charset="0"/>
              </a:rPr>
              <a:t>деятельность детей имеет три взаимосвязанных направления</a:t>
            </a:r>
            <a:r>
              <a:rPr lang="ru-RU" b="1" dirty="0" smtClean="0">
                <a:latin typeface="Times New Roman" panose="02020603050405020304" pitchFamily="18" charset="0"/>
                <a:cs typeface="Times New Roman" panose="02020603050405020304" pitchFamily="18" charset="0"/>
              </a:rPr>
              <a:t>.</a:t>
            </a:r>
          </a:p>
          <a:p>
            <a:pPr algn="ctr"/>
            <a:endParaRPr lang="ru-RU" b="1" dirty="0">
              <a:latin typeface="Times New Roman" panose="02020603050405020304" pitchFamily="18" charset="0"/>
              <a:cs typeface="Times New Roman" panose="02020603050405020304" pitchFamily="18" charset="0"/>
            </a:endParaRPr>
          </a:p>
          <a:p>
            <a:r>
              <a:rPr lang="ru-RU" b="1" dirty="0" smtClean="0">
                <a:latin typeface="Times New Roman" panose="02020603050405020304" pitchFamily="18" charset="0"/>
                <a:cs typeface="Times New Roman" panose="02020603050405020304" pitchFamily="18" charset="0"/>
              </a:rPr>
              <a:t>   Первое</a:t>
            </a:r>
            <a:r>
              <a:rPr lang="ru-RU" dirty="0">
                <a:latin typeface="Times New Roman" panose="02020603050405020304" pitchFamily="18" charset="0"/>
                <a:cs typeface="Times New Roman" panose="02020603050405020304" pitchFamily="18" charset="0"/>
              </a:rPr>
              <a:t> обеспечивает музыкальное развитие и включает развитие музыкального слуха, формирование умений подчинять движения музыке, усвоение музыкальных знаний</a:t>
            </a:r>
            <a:r>
              <a:rPr lang="ru-RU" dirty="0" smtClean="0">
                <a:latin typeface="Times New Roman" panose="02020603050405020304" pitchFamily="18" charset="0"/>
                <a:cs typeface="Times New Roman" panose="02020603050405020304" pitchFamily="18" charset="0"/>
              </a:rPr>
              <a:t>.</a:t>
            </a:r>
          </a:p>
          <a:p>
            <a:endParaRPr lang="ru-RU" dirty="0">
              <a:latin typeface="Times New Roman" panose="02020603050405020304" pitchFamily="18" charset="0"/>
              <a:cs typeface="Times New Roman" panose="02020603050405020304" pitchFamily="18" charset="0"/>
            </a:endParaRPr>
          </a:p>
          <a:p>
            <a:r>
              <a:rPr lang="ru-RU" b="1" dirty="0">
                <a:latin typeface="Times New Roman" panose="02020603050405020304" pitchFamily="18" charset="0"/>
                <a:cs typeface="Times New Roman" panose="02020603050405020304" pitchFamily="18" charset="0"/>
              </a:rPr>
              <a:t>Второе</a:t>
            </a:r>
            <a:r>
              <a:rPr lang="ru-RU" dirty="0">
                <a:latin typeface="Times New Roman" panose="02020603050405020304" pitchFamily="18" charset="0"/>
                <a:cs typeface="Times New Roman" panose="02020603050405020304" pitchFamily="18" charset="0"/>
              </a:rPr>
              <a:t> дает правильные двигательные навыки: </a:t>
            </a:r>
            <a:r>
              <a:rPr lang="ru-RU" dirty="0" smtClean="0">
                <a:latin typeface="Times New Roman" panose="02020603050405020304" pitchFamily="18" charset="0"/>
                <a:cs typeface="Times New Roman" panose="02020603050405020304" pitchFamily="18" charset="0"/>
              </a:rPr>
              <a:t>ходьба </a:t>
            </a:r>
            <a:r>
              <a:rPr lang="ru-RU" dirty="0">
                <a:latin typeface="Times New Roman" panose="02020603050405020304" pitchFamily="18" charset="0"/>
                <a:cs typeface="Times New Roman" panose="02020603050405020304" pitchFamily="18" charset="0"/>
              </a:rPr>
              <a:t>(маршевая, бодрая, спортивная, торжественная, спокойная, плавная, пружинистая);шага (высокий, на носках, мягкий, широкий, острый, пружинистый, переменный, дробный, хороводный); поскоков (легкие, энергичные);кружения на носках и т.д</a:t>
            </a:r>
            <a:r>
              <a:rPr lang="ru-RU" dirty="0" smtClean="0">
                <a:latin typeface="Times New Roman" panose="02020603050405020304" pitchFamily="18" charset="0"/>
                <a:cs typeface="Times New Roman" panose="02020603050405020304" pitchFamily="18" charset="0"/>
              </a:rPr>
              <a:t>.</a:t>
            </a:r>
          </a:p>
          <a:p>
            <a:endParaRPr lang="ru-RU" dirty="0">
              <a:latin typeface="Times New Roman" panose="02020603050405020304" pitchFamily="18" charset="0"/>
              <a:cs typeface="Times New Roman" panose="02020603050405020304" pitchFamily="18" charset="0"/>
            </a:endParaRPr>
          </a:p>
          <a:p>
            <a:r>
              <a:rPr lang="ru-RU" b="1" dirty="0">
                <a:latin typeface="Times New Roman" panose="02020603050405020304" pitchFamily="18" charset="0"/>
                <a:cs typeface="Times New Roman" panose="02020603050405020304" pitchFamily="18" charset="0"/>
              </a:rPr>
              <a:t>Третье</a:t>
            </a:r>
            <a:r>
              <a:rPr lang="ru-RU" dirty="0">
                <a:latin typeface="Times New Roman" panose="02020603050405020304" pitchFamily="18" charset="0"/>
                <a:cs typeface="Times New Roman" panose="02020603050405020304" pitchFamily="18" charset="0"/>
              </a:rPr>
              <a:t> направление обеспечивает формирование умения управлять движениями тела: быстро и точно останавливаться, менять движение и т.д.</a:t>
            </a:r>
          </a:p>
          <a:p>
            <a:endParaRPr lang="ru-RU" dirty="0"/>
          </a:p>
          <a:p>
            <a:endParaRPr lang="ru-RU" dirty="0"/>
          </a:p>
          <a:p>
            <a:endParaRPr lang="ru-RU" sz="1600" dirty="0"/>
          </a:p>
        </p:txBody>
      </p:sp>
      <p:pic>
        <p:nvPicPr>
          <p:cNvPr id="1026" name="Picture 2" descr="C:\Users\Пользователь\Desktop\ярмарка фото\IMG_406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3756152" cy="250532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Пользователь\Desktop\ярмарка фото\IMG_408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80928"/>
            <a:ext cx="3785663" cy="25250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9568730"/>
      </p:ext>
    </p:extLst>
  </p:cSld>
  <p:clrMapOvr>
    <a:masterClrMapping/>
  </p:clrMapOvr>
  <p:transition spd="med">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sz="half" idx="2"/>
          </p:nvPr>
        </p:nvSpPr>
        <p:spPr>
          <a:xfrm>
            <a:off x="457200" y="260648"/>
            <a:ext cx="8147248" cy="5865515"/>
          </a:xfrm>
        </p:spPr>
        <p:txBody>
          <a:bodyPr/>
          <a:lstStyle/>
          <a:p>
            <a:endParaRPr lang="ru-RU" sz="1800" dirty="0">
              <a:solidFill>
                <a:schemeClr val="tx1"/>
              </a:solidFill>
            </a:endParaRPr>
          </a:p>
          <a:p>
            <a:r>
              <a:rPr lang="ru-RU" sz="1800" dirty="0">
                <a:solidFill>
                  <a:schemeClr val="tx1"/>
                </a:solidFill>
                <a:latin typeface="Times New Roman" panose="02020603050405020304" pitchFamily="18" charset="0"/>
                <a:cs typeface="Times New Roman" panose="02020603050405020304" pitchFamily="18" charset="0"/>
              </a:rPr>
              <a:t> </a:t>
            </a:r>
            <a:r>
              <a:rPr lang="ru-RU" sz="1800" dirty="0" smtClean="0">
                <a:solidFill>
                  <a:schemeClr val="tx1"/>
                </a:solidFill>
                <a:latin typeface="Times New Roman" panose="02020603050405020304" pitchFamily="18" charset="0"/>
                <a:cs typeface="Times New Roman" panose="02020603050405020304" pitchFamily="18" charset="0"/>
              </a:rPr>
              <a:t>                  Занятия </a:t>
            </a:r>
            <a:r>
              <a:rPr lang="ru-RU" sz="1800" dirty="0">
                <a:solidFill>
                  <a:schemeClr val="tx1"/>
                </a:solidFill>
                <a:latin typeface="Times New Roman" panose="02020603050405020304" pitchFamily="18" charset="0"/>
                <a:cs typeface="Times New Roman" panose="02020603050405020304" pitchFamily="18" charset="0"/>
              </a:rPr>
              <a:t>ритмикой проводятся в игровой форме с </a:t>
            </a:r>
            <a:r>
              <a:rPr lang="ru-RU" sz="1800" dirty="0" smtClean="0">
                <a:solidFill>
                  <a:schemeClr val="tx1"/>
                </a:solidFill>
                <a:latin typeface="Times New Roman" panose="02020603050405020304" pitchFamily="18" charset="0"/>
                <a:cs typeface="Times New Roman" panose="02020603050405020304" pitchFamily="18" charset="0"/>
              </a:rPr>
              <a:t>правильным </a:t>
            </a:r>
            <a:r>
              <a:rPr lang="ru-RU" sz="1800" dirty="0">
                <a:solidFill>
                  <a:schemeClr val="tx1"/>
                </a:solidFill>
                <a:latin typeface="Times New Roman" panose="02020603050405020304" pitchFamily="18" charset="0"/>
                <a:cs typeface="Times New Roman" panose="02020603050405020304" pitchFamily="18" charset="0"/>
              </a:rPr>
              <a:t>музыкальным сопровождением. Такие </a:t>
            </a:r>
            <a:r>
              <a:rPr lang="ru-RU" sz="1800" dirty="0" smtClean="0">
                <a:solidFill>
                  <a:schemeClr val="tx1"/>
                </a:solidFill>
                <a:latin typeface="Times New Roman" panose="02020603050405020304" pitchFamily="18" charset="0"/>
                <a:cs typeface="Times New Roman" panose="02020603050405020304" pitchFamily="18" charset="0"/>
              </a:rPr>
              <a:t>музыкально-двигательные </a:t>
            </a:r>
            <a:r>
              <a:rPr lang="ru-RU" sz="1800" dirty="0">
                <a:solidFill>
                  <a:schemeClr val="tx1"/>
                </a:solidFill>
                <a:latin typeface="Times New Roman" panose="02020603050405020304" pitchFamily="18" charset="0"/>
                <a:cs typeface="Times New Roman" panose="02020603050405020304" pitchFamily="18" charset="0"/>
              </a:rPr>
              <a:t>уроки включают в себя следующие </a:t>
            </a:r>
            <a:r>
              <a:rPr lang="ru-RU" sz="1800" dirty="0" smtClean="0">
                <a:solidFill>
                  <a:schemeClr val="tx1"/>
                </a:solidFill>
                <a:latin typeface="Times New Roman" panose="02020603050405020304" pitchFamily="18" charset="0"/>
                <a:cs typeface="Times New Roman" panose="02020603050405020304" pitchFamily="18" charset="0"/>
              </a:rPr>
              <a:t>компоненты</a:t>
            </a:r>
            <a:r>
              <a:rPr lang="ru-RU" sz="1800" dirty="0">
                <a:solidFill>
                  <a:schemeClr val="tx1"/>
                </a:solidFill>
                <a:latin typeface="Times New Roman" panose="02020603050405020304" pitchFamily="18" charset="0"/>
                <a:cs typeface="Times New Roman" panose="02020603050405020304" pitchFamily="18" charset="0"/>
              </a:rPr>
              <a:t>: </a:t>
            </a:r>
            <a:endParaRPr lang="ru-RU" sz="1800" dirty="0" smtClean="0">
              <a:solidFill>
                <a:schemeClr val="tx1"/>
              </a:solidFill>
              <a:latin typeface="Times New Roman" panose="02020603050405020304" pitchFamily="18" charset="0"/>
              <a:cs typeface="Times New Roman" panose="02020603050405020304" pitchFamily="18" charset="0"/>
            </a:endParaRPr>
          </a:p>
          <a:p>
            <a:r>
              <a:rPr lang="ru-RU" sz="1800" dirty="0">
                <a:solidFill>
                  <a:schemeClr val="tx1"/>
                </a:solidFill>
                <a:latin typeface="Times New Roman" panose="02020603050405020304" pitchFamily="18" charset="0"/>
                <a:cs typeface="Times New Roman" panose="02020603050405020304" pitchFamily="18" charset="0"/>
              </a:rPr>
              <a:t> </a:t>
            </a:r>
            <a:r>
              <a:rPr lang="ru-RU" sz="1800" dirty="0" smtClean="0">
                <a:solidFill>
                  <a:schemeClr val="tx1"/>
                </a:solidFill>
                <a:latin typeface="Times New Roman" panose="02020603050405020304" pitchFamily="18" charset="0"/>
                <a:cs typeface="Times New Roman" panose="02020603050405020304" pitchFamily="18" charset="0"/>
              </a:rPr>
              <a:t>        - ритмопластика</a:t>
            </a:r>
            <a:r>
              <a:rPr lang="ru-RU" sz="1800" dirty="0">
                <a:solidFill>
                  <a:schemeClr val="tx1"/>
                </a:solidFill>
                <a:latin typeface="Times New Roman" panose="02020603050405020304" pitchFamily="18" charset="0"/>
                <a:cs typeface="Times New Roman" panose="02020603050405020304" pitchFamily="18" charset="0"/>
              </a:rPr>
              <a:t>; </a:t>
            </a:r>
            <a:endParaRPr lang="ru-RU" sz="1800" dirty="0" smtClean="0">
              <a:solidFill>
                <a:schemeClr val="tx1"/>
              </a:solidFill>
              <a:latin typeface="Times New Roman" panose="02020603050405020304" pitchFamily="18" charset="0"/>
              <a:cs typeface="Times New Roman" panose="02020603050405020304" pitchFamily="18" charset="0"/>
            </a:endParaRPr>
          </a:p>
          <a:p>
            <a:r>
              <a:rPr lang="ru-RU" sz="1800" dirty="0">
                <a:solidFill>
                  <a:schemeClr val="tx1"/>
                </a:solidFill>
                <a:latin typeface="Times New Roman" panose="02020603050405020304" pitchFamily="18" charset="0"/>
                <a:cs typeface="Times New Roman" panose="02020603050405020304" pitchFamily="18" charset="0"/>
              </a:rPr>
              <a:t> </a:t>
            </a:r>
            <a:r>
              <a:rPr lang="ru-RU" sz="1800" dirty="0" smtClean="0">
                <a:solidFill>
                  <a:schemeClr val="tx1"/>
                </a:solidFill>
                <a:latin typeface="Times New Roman" panose="02020603050405020304" pitchFamily="18" charset="0"/>
                <a:cs typeface="Times New Roman" panose="02020603050405020304" pitchFamily="18" charset="0"/>
              </a:rPr>
              <a:t>        - контроль </a:t>
            </a:r>
            <a:r>
              <a:rPr lang="ru-RU" sz="1800" dirty="0">
                <a:solidFill>
                  <a:schemeClr val="tx1"/>
                </a:solidFill>
                <a:latin typeface="Times New Roman" panose="02020603050405020304" pitchFamily="18" charset="0"/>
                <a:cs typeface="Times New Roman" panose="02020603050405020304" pitchFamily="18" charset="0"/>
              </a:rPr>
              <a:t>за правильным </a:t>
            </a:r>
            <a:r>
              <a:rPr lang="ru-RU" sz="1800" dirty="0" smtClean="0">
                <a:solidFill>
                  <a:schemeClr val="tx1"/>
                </a:solidFill>
                <a:latin typeface="Times New Roman" panose="02020603050405020304" pitchFamily="18" charset="0"/>
                <a:cs typeface="Times New Roman" panose="02020603050405020304" pitchFamily="18" charset="0"/>
              </a:rPr>
              <a:t>дыханием</a:t>
            </a:r>
            <a:r>
              <a:rPr lang="ru-RU" sz="1800" dirty="0">
                <a:solidFill>
                  <a:schemeClr val="tx1"/>
                </a:solidFill>
                <a:latin typeface="Times New Roman" panose="02020603050405020304" pitchFamily="18" charset="0"/>
                <a:cs typeface="Times New Roman" panose="02020603050405020304" pitchFamily="18" charset="0"/>
              </a:rPr>
              <a:t>; </a:t>
            </a:r>
            <a:endParaRPr lang="ru-RU" sz="1800" dirty="0" smtClean="0">
              <a:solidFill>
                <a:schemeClr val="tx1"/>
              </a:solidFill>
              <a:latin typeface="Times New Roman" panose="02020603050405020304" pitchFamily="18" charset="0"/>
              <a:cs typeface="Times New Roman" panose="02020603050405020304" pitchFamily="18" charset="0"/>
            </a:endParaRPr>
          </a:p>
          <a:p>
            <a:r>
              <a:rPr lang="ru-RU" sz="1800" dirty="0">
                <a:solidFill>
                  <a:schemeClr val="tx1"/>
                </a:solidFill>
                <a:latin typeface="Times New Roman" panose="02020603050405020304" pitchFamily="18" charset="0"/>
                <a:cs typeface="Times New Roman" panose="02020603050405020304" pitchFamily="18" charset="0"/>
              </a:rPr>
              <a:t> </a:t>
            </a:r>
            <a:r>
              <a:rPr lang="ru-RU" sz="1800" dirty="0" smtClean="0">
                <a:solidFill>
                  <a:schemeClr val="tx1"/>
                </a:solidFill>
                <a:latin typeface="Times New Roman" panose="02020603050405020304" pitchFamily="18" charset="0"/>
                <a:cs typeface="Times New Roman" panose="02020603050405020304" pitchFamily="18" charset="0"/>
              </a:rPr>
              <a:t>        - движения</a:t>
            </a:r>
            <a:r>
              <a:rPr lang="ru-RU" sz="1800" dirty="0">
                <a:solidFill>
                  <a:schemeClr val="tx1"/>
                </a:solidFill>
                <a:latin typeface="Times New Roman" panose="02020603050405020304" pitchFamily="18" charset="0"/>
                <a:cs typeface="Times New Roman" panose="02020603050405020304" pitchFamily="18" charset="0"/>
              </a:rPr>
              <a:t>, способствующие психоэмоциональному расслаблению; </a:t>
            </a:r>
            <a:r>
              <a:rPr lang="ru-RU" sz="1800" dirty="0" smtClean="0">
                <a:solidFill>
                  <a:schemeClr val="tx1"/>
                </a:solidFill>
                <a:latin typeface="Times New Roman" panose="02020603050405020304" pitchFamily="18" charset="0"/>
                <a:cs typeface="Times New Roman" panose="02020603050405020304" pitchFamily="18" charset="0"/>
              </a:rPr>
              <a:t>    </a:t>
            </a:r>
          </a:p>
          <a:p>
            <a:r>
              <a:rPr lang="ru-RU" sz="1800" dirty="0">
                <a:solidFill>
                  <a:schemeClr val="tx1"/>
                </a:solidFill>
                <a:latin typeface="Times New Roman" panose="02020603050405020304" pitchFamily="18" charset="0"/>
                <a:cs typeface="Times New Roman" panose="02020603050405020304" pitchFamily="18" charset="0"/>
              </a:rPr>
              <a:t> </a:t>
            </a:r>
            <a:r>
              <a:rPr lang="ru-RU" sz="1800" dirty="0" smtClean="0">
                <a:solidFill>
                  <a:schemeClr val="tx1"/>
                </a:solidFill>
                <a:latin typeface="Times New Roman" panose="02020603050405020304" pitchFamily="18" charset="0"/>
                <a:cs typeface="Times New Roman" panose="02020603050405020304" pitchFamily="18" charset="0"/>
              </a:rPr>
              <a:t>        - сюжетные </a:t>
            </a:r>
            <a:r>
              <a:rPr lang="ru-RU" sz="1800" dirty="0">
                <a:solidFill>
                  <a:schemeClr val="tx1"/>
                </a:solidFill>
                <a:latin typeface="Times New Roman" panose="02020603050405020304" pitchFamily="18" charset="0"/>
                <a:cs typeface="Times New Roman" panose="02020603050405020304" pitchFamily="18" charset="0"/>
              </a:rPr>
              <a:t>танцы; </a:t>
            </a:r>
            <a:endParaRPr lang="ru-RU" sz="1800" dirty="0" smtClean="0">
              <a:solidFill>
                <a:schemeClr val="tx1"/>
              </a:solidFill>
              <a:latin typeface="Times New Roman" panose="02020603050405020304" pitchFamily="18" charset="0"/>
              <a:cs typeface="Times New Roman" panose="02020603050405020304" pitchFamily="18" charset="0"/>
            </a:endParaRPr>
          </a:p>
          <a:p>
            <a:r>
              <a:rPr lang="ru-RU" sz="1800" dirty="0">
                <a:solidFill>
                  <a:schemeClr val="tx1"/>
                </a:solidFill>
                <a:latin typeface="Times New Roman" panose="02020603050405020304" pitchFamily="18" charset="0"/>
                <a:cs typeface="Times New Roman" panose="02020603050405020304" pitchFamily="18" charset="0"/>
              </a:rPr>
              <a:t> </a:t>
            </a:r>
            <a:r>
              <a:rPr lang="ru-RU" sz="1800" dirty="0" smtClean="0">
                <a:solidFill>
                  <a:schemeClr val="tx1"/>
                </a:solidFill>
                <a:latin typeface="Times New Roman" panose="02020603050405020304" pitchFamily="18" charset="0"/>
                <a:cs typeface="Times New Roman" panose="02020603050405020304" pitchFamily="18" charset="0"/>
              </a:rPr>
              <a:t>        -подвижные </a:t>
            </a:r>
            <a:r>
              <a:rPr lang="ru-RU" sz="1800" dirty="0">
                <a:solidFill>
                  <a:schemeClr val="tx1"/>
                </a:solidFill>
                <a:latin typeface="Times New Roman" panose="02020603050405020304" pitchFamily="18" charset="0"/>
                <a:cs typeface="Times New Roman" panose="02020603050405020304" pitchFamily="18" charset="0"/>
              </a:rPr>
              <a:t>игры. </a:t>
            </a:r>
          </a:p>
          <a:p>
            <a:r>
              <a:rPr lang="ru-RU" dirty="0"/>
              <a:t> </a:t>
            </a:r>
          </a:p>
        </p:txBody>
      </p:sp>
      <p:sp>
        <p:nvSpPr>
          <p:cNvPr id="2" name="Прямоугольник 1"/>
          <p:cNvSpPr/>
          <p:nvPr/>
        </p:nvSpPr>
        <p:spPr>
          <a:xfrm>
            <a:off x="2286000" y="1997839"/>
            <a:ext cx="4572000" cy="369332"/>
          </a:xfrm>
          <a:prstGeom prst="rect">
            <a:avLst/>
          </a:prstGeom>
        </p:spPr>
        <p:txBody>
          <a:bodyPr>
            <a:spAutoFit/>
          </a:bodyPr>
          <a:lstStyle/>
          <a:p>
            <a:r>
              <a:rPr lang="ru-RU" dirty="0"/>
              <a:t> </a:t>
            </a:r>
          </a:p>
        </p:txBody>
      </p:sp>
      <p:pic>
        <p:nvPicPr>
          <p:cNvPr id="3074" name="Picture 2" descr="C:\Users\Пользователь\Desktop\ярмарка фото\IMG_398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360" y="3717172"/>
            <a:ext cx="4444752" cy="2964615"/>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Пользователь\Desktop\ярмарка фото\IMG_399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9246" y="2852936"/>
            <a:ext cx="4318372" cy="288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0657728"/>
      </p:ext>
    </p:extLst>
  </p:cSld>
  <p:clrMapOvr>
    <a:masterClrMapping/>
  </p:clrMapOvr>
  <p:transition spd="med">
    <p:dissolve/>
  </p:transition>
  <p:timing>
    <p:tnLst>
      <p:par>
        <p:cTn id="1" dur="indefinite" restart="never" nodeType="tmRoot"/>
      </p:par>
    </p:tnLst>
  </p:timing>
</p:sld>
</file>

<file path=ppt/theme/theme1.xml><?xml version="1.0" encoding="utf-8"?>
<a:theme xmlns:a="http://schemas.openxmlformats.org/drawingml/2006/main" name="MSC_MS_RU_RU_8March_Pink_2007v_Russia">
  <a:themeElements>
    <a:clrScheme name="8 марта">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8 марта">
      <a:majorFont>
        <a:latin typeface="Segoe Scrip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3DE88507-060B-42D1-89C8-39E512EFE87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MSC_MS_RU_RU_8March_Pink_2007v_Russia</Template>
  <TotalTime>0</TotalTime>
  <Words>807</Words>
  <Application>Microsoft Office PowerPoint</Application>
  <PresentationFormat>Экран (4:3)</PresentationFormat>
  <Paragraphs>125</Paragraphs>
  <Slides>25</Slides>
  <Notes>1</Notes>
  <HiddenSlides>0</HiddenSlides>
  <MMClips>1</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MSC_MS_RU_RU_8March_Pink_2007v_Russia</vt:lpstr>
      <vt:lpstr>Презентация PowerPoint</vt:lpstr>
      <vt:lpstr>Презентация PowerPoint</vt:lpstr>
      <vt:lpstr>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Шаблон оформления к 8 Марта</dc:description>
  <cp:lastModifiedBy/>
  <cp:revision>1</cp:revision>
  <dcterms:created xsi:type="dcterms:W3CDTF">2014-09-11T17:08:02Z</dcterms:created>
  <dcterms:modified xsi:type="dcterms:W3CDTF">2018-03-28T19:04:37Z</dcterms:modified>
  <cp:category>Шаблон оформления к 8 Марта</cp:category>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TC103516769990</vt:lpwstr>
  </property>
</Properties>
</file>