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600012"/>
    <a:srgbClr val="A8002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9C49E152-CF6A-4895-AF80-A663954E4F58}" type="datetimeFigureOut">
              <a:rPr lang="ru-RU"/>
              <a:pPr>
                <a:defRPr/>
              </a:pPr>
              <a:t>28.08.2017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FBECF7AB-F70A-4423-AE3C-AD8F342B396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EC33D913-D7AB-4F32-A73E-4F43BF9646AE}" type="datetimeFigureOut">
              <a:rPr lang="ru-RU"/>
              <a:pPr>
                <a:defRPr/>
              </a:pPr>
              <a:t>28.08.2017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2D53CE4-EAA2-4D2C-A0CF-4C1A513248D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DEA53D10-CEE3-488C-8FF1-3C150F29EBD3}" type="datetimeFigureOut">
              <a:rPr lang="ru-RU"/>
              <a:pPr>
                <a:defRPr/>
              </a:pPr>
              <a:t>28.08.2017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0177ED3-14FC-4D9C-9591-447CD1245B6A}"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B28F778A-129D-42ED-A270-83F892E6B25B}" type="datetimeFigureOut">
              <a:rPr lang="ru-RU"/>
              <a:pPr>
                <a:defRPr/>
              </a:pPr>
              <a:t>28.08.2017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F4EBE01-D906-4DAB-B6BE-61F45D10822E}"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519BA83-09A4-47FC-9A10-B12A96CBB5AF}" type="datetimeFigureOut">
              <a:rPr lang="ru-RU"/>
              <a:pPr>
                <a:defRPr/>
              </a:pPr>
              <a:t>28.08.2017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7E99E78-D1DA-404B-8656-934EFD43FE3C}"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710AB7A-462B-4D9A-95E3-9385D6C9AC11}" type="datetimeFigureOut">
              <a:rPr lang="ru-RU"/>
              <a:pPr>
                <a:defRPr/>
              </a:pPr>
              <a:t>28.08.2017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843AAB6-D7F8-4ED8-849B-14BD5C1DE5AB}"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113268F-D023-4A12-AF3C-AA3222035A26}" type="datetimeFigureOut">
              <a:rPr lang="ru-RU"/>
              <a:pPr>
                <a:defRPr/>
              </a:pPr>
              <a:t>28.08.2017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0BD9854-70E5-457D-8C58-4DDA84A2F8E5}"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103F46B-836E-4EF4-B15E-25DF2409656B}" type="datetimeFigureOut">
              <a:rPr lang="ru-RU"/>
              <a:pPr>
                <a:defRPr/>
              </a:pPr>
              <a:t>28.08.2017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F472BB9-B7F0-48CA-984F-1600A4C085C7}"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234256F-B7F2-4D3E-ACF3-8239E2C24E4C}" type="datetimeFigureOut">
              <a:rPr lang="ru-RU"/>
              <a:pPr>
                <a:defRPr/>
              </a:pPr>
              <a:t>28.08.2017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C0230F2-D759-4229-8775-B905E5F6A96C}"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A012FAE-4585-44A3-9309-764CEBA34011}" type="datetimeFigureOut">
              <a:rPr lang="ru-RU"/>
              <a:pPr>
                <a:defRPr/>
              </a:pPr>
              <a:t>28.08.2017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80B0CFE-5DA0-4C04-85BC-A337A76DB863}"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9C228F9-1355-4DE5-A414-E8437305E23D}" type="datetimeFigureOut">
              <a:rPr lang="ru-RU"/>
              <a:pPr>
                <a:defRPr/>
              </a:pPr>
              <a:t>28.08.2017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4CE97B8-DB50-41B0-8A29-B3E443E0B16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8A292075-4219-4F65-9580-DB21A9B7ACBD}" type="datetimeFigureOut">
              <a:rPr lang="ru-RU"/>
              <a:pPr>
                <a:defRPr/>
              </a:pPr>
              <a:t>28.08.2017</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C6ACE875-1BD2-41B5-A9CD-FE1B959BD9BF}"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157F288-30CD-42E2-AF74-B8A0D9D3AE3B}" type="datetimeFigureOut">
              <a:rPr lang="ru-RU"/>
              <a:pPr>
                <a:defRPr/>
              </a:pPr>
              <a:t>28.08.2017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68CC7AF-AD70-4CC1-9FE7-227E19B4AF09}"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FF05F0A-EB39-46E6-85EF-F9D9F869CDCE}" type="datetimeFigureOut">
              <a:rPr lang="ru-RU"/>
              <a:pPr>
                <a:defRPr/>
              </a:pPr>
              <a:t>28.08.2017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06ACC2C-8284-4DDA-A9FB-C85366DE0EF2}"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05E4066-338C-4DDB-B8F7-98ACDE34B900}" type="datetimeFigureOut">
              <a:rPr lang="ru-RU"/>
              <a:pPr>
                <a:defRPr/>
              </a:pPr>
              <a:t>28.08.2017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503E02-C200-4055-831B-497228D256A7}"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F3B56BF8-D6DE-45D9-B2DC-7BF9628224D0}" type="datetimeFigureOut">
              <a:rPr lang="ru-RU"/>
              <a:pPr>
                <a:defRPr/>
              </a:pPr>
              <a:t>28.08.2017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BFABF480-ECFB-4BD7-97D5-411E94D07309}"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D2F213DF-723A-4236-A38E-7ABC79424F22}" type="datetimeFigureOut">
              <a:rPr lang="ru-RU"/>
              <a:pPr>
                <a:defRPr/>
              </a:pPr>
              <a:t>28.08.2017</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1BA52998-2D1A-4901-91B1-BE2C42BC2706}"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070A5371-F77F-47C2-912F-41699439C2E3}" type="datetimeFigureOut">
              <a:rPr lang="ru-RU"/>
              <a:pPr>
                <a:defRPr/>
              </a:pPr>
              <a:t>28.08.2017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A3803706-67B7-4B46-9F52-5D80B1F0364C}"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F270697B-9D30-4B30-882F-39FDB36E15FC}" type="datetimeFigureOut">
              <a:rPr lang="ru-RU"/>
              <a:pPr>
                <a:defRPr/>
              </a:pPr>
              <a:t>28.08.2017</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C620EFDD-D745-4FD0-A4FF-DE5327B58A2E}"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51B41DAB-A85B-4F30-A5D8-AB7E25ACD9BE}" type="datetimeFigureOut">
              <a:rPr lang="ru-RU"/>
              <a:pPr>
                <a:defRPr/>
              </a:pPr>
              <a:t>28.08.2017</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514C2CA6-5816-493C-A141-69FAC75DA7B3}"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76CFAD1B-6896-4893-B49A-ADBF4518572F}" type="datetimeFigureOut">
              <a:rPr lang="ru-RU"/>
              <a:pPr>
                <a:defRPr/>
              </a:pPr>
              <a:t>28.08.2017</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7E14F80D-7FBD-433E-AD83-BFEB77BCE777}"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56129B-C06E-4C02-A92C-8CA0D0A77E8D}" type="datetimeFigureOut">
              <a:rPr lang="ru-RU"/>
              <a:pPr>
                <a:defRPr/>
              </a:pPr>
              <a:t>28.08.2017</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07883F20-4E61-4FCD-833C-EA16747395F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84E01F79-4375-4715-8FD6-CD969B426299}" type="datetimeFigureOut">
              <a:rPr lang="ru-RU"/>
              <a:pPr>
                <a:defRPr/>
              </a:pPr>
              <a:t>28.08.2017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A4B22EDD-2F2A-45E6-A0C1-21F1A6909822}" type="slidenum">
              <a:rPr lang="ru-RU"/>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44B25088-176E-4B44-B05D-0D3F6922A066}" type="datetimeFigureOut">
              <a:rPr lang="ru-RU"/>
              <a:pPr>
                <a:defRPr/>
              </a:pPr>
              <a:t>28.08.2017</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D289936-1420-4F6F-9A30-9C2D05FD15FE}"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2569300A-6B98-4E40-9F18-D4C47D4B45D3}" type="datetimeFigureOut">
              <a:rPr lang="ru-RU"/>
              <a:pPr>
                <a:defRPr/>
              </a:pPr>
              <a:t>28.08.2017</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DE2D1B12-AD9E-483D-B7AF-EA949D5A8084}"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187E2531-81A9-4A56-83E9-76F48EAC8ADB}" type="datetimeFigureOut">
              <a:rPr lang="ru-RU"/>
              <a:pPr>
                <a:defRPr/>
              </a:pPr>
              <a:t>28.08.2017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F14B476-015F-457E-B6AE-B9D4E68906A3}"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72DF6342-0871-4D57-B1AF-90834D195FCA}" type="datetimeFigureOut">
              <a:rPr lang="ru-RU"/>
              <a:pPr>
                <a:defRPr/>
              </a:pPr>
              <a:t>28.08.2017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6BD7CED-EE1C-46DC-987E-B0F4B3BC719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96C8986F-AC90-4CBC-8173-CBAB703AFEA6}" type="datetimeFigureOut">
              <a:rPr lang="ru-RU"/>
              <a:pPr>
                <a:defRPr/>
              </a:pPr>
              <a:t>28.08.2017</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8F52F87B-D264-4C78-9258-84013404899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BDF9DDF8-AD04-4956-9BA8-227947D90890}" type="datetimeFigureOut">
              <a:rPr lang="ru-RU"/>
              <a:pPr>
                <a:defRPr/>
              </a:pPr>
              <a:t>28.08.2017</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34FBF4DD-BFFB-4B4E-861F-6DCE4A84BA2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EF3F68F1-193F-428A-97ED-F64D5678FF19}" type="datetimeFigureOut">
              <a:rPr lang="ru-RU"/>
              <a:pPr>
                <a:defRPr/>
              </a:pPr>
              <a:t>28.08.2017</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74998E6E-B784-4D87-9FE5-CA34964730B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51AB6D-5012-408E-80CE-C0408D89B45E}" type="datetimeFigureOut">
              <a:rPr lang="ru-RU"/>
              <a:pPr>
                <a:defRPr/>
              </a:pPr>
              <a:t>28.08.2017</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944E8FA0-BBDF-477F-A008-CF09F67A159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F9474F8-854D-44DC-A9EF-0F6FB8BDB02E}" type="datetimeFigureOut">
              <a:rPr lang="ru-RU"/>
              <a:pPr>
                <a:defRPr/>
              </a:pPr>
              <a:t>28.08.2017</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59E4CA31-A2CA-4BE8-B956-A25745AB1D3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2295E774-03CB-4763-89E4-9766CD026090}" type="datetimeFigureOut">
              <a:rPr lang="ru-RU"/>
              <a:pPr>
                <a:defRPr/>
              </a:pPr>
              <a:t>28.08.2017</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718650BB-8BF4-4951-BE6A-697A436B81F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defRPr>
            </a:lvl1pPr>
          </a:lstStyle>
          <a:p>
            <a:pPr>
              <a:defRPr/>
            </a:pPr>
            <a:fld id="{D3D0CF87-B694-4505-8F7D-4673BAB244F0}" type="datetimeFigureOut">
              <a:rPr lang="ru-RU"/>
              <a:pPr>
                <a:defRPr/>
              </a:pPr>
              <a:t>28.08.2017</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defRPr>
            </a:lvl1pPr>
          </a:lstStyle>
          <a:p>
            <a:pPr>
              <a:defRPr/>
            </a:pPr>
            <a:fld id="{E4AFDB85-309B-4C0A-B3ED-916E81F9F1E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42" r:id="rId1"/>
    <p:sldLayoutId id="2147483722" r:id="rId2"/>
    <p:sldLayoutId id="2147483743" r:id="rId3"/>
    <p:sldLayoutId id="2147483721" r:id="rId4"/>
    <p:sldLayoutId id="2147483720" r:id="rId5"/>
    <p:sldLayoutId id="2147483719" r:id="rId6"/>
    <p:sldLayoutId id="2147483718" r:id="rId7"/>
    <p:sldLayoutId id="2147483717" r:id="rId8"/>
    <p:sldLayoutId id="2147483744" r:id="rId9"/>
    <p:sldLayoutId id="2147483716" r:id="rId10"/>
    <p:sldLayoutId id="2147483715" r:id="rId11"/>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31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defRPr>
            </a:lvl1pPr>
          </a:lstStyle>
          <a:p>
            <a:pPr>
              <a:defRPr/>
            </a:pPr>
            <a:fld id="{E85A4074-60ED-4ADD-B3FE-245D8C7E38B9}" type="datetimeFigureOut">
              <a:rPr lang="ru-RU"/>
              <a:pPr>
                <a:defRPr/>
              </a:pPr>
              <a:t>28.08.2017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defRPr>
            </a:lvl1pPr>
          </a:lstStyle>
          <a:p>
            <a:pPr>
              <a:defRPr/>
            </a:pPr>
            <a:fld id="{F44A0BFD-9B85-4A0E-9553-7A4FFB4E019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2" r:id="rId2"/>
    <p:sldLayoutId id="2147483731" r:id="rId3"/>
    <p:sldLayoutId id="2147483730" r:id="rId4"/>
    <p:sldLayoutId id="2147483729" r:id="rId5"/>
    <p:sldLayoutId id="2147483728" r:id="rId6"/>
    <p:sldLayoutId id="2147483727" r:id="rId7"/>
    <p:sldLayoutId id="2147483726" r:id="rId8"/>
    <p:sldLayoutId id="2147483725" r:id="rId9"/>
    <p:sldLayoutId id="2147483724" r:id="rId10"/>
    <p:sldLayoutId id="214748372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25613"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prstClr val="black">
                    <a:lumMod val="50000"/>
                    <a:lumOff val="50000"/>
                  </a:prstClr>
                </a:solidFill>
                <a:latin typeface="+mn-lt"/>
              </a:defRPr>
            </a:lvl1pPr>
          </a:lstStyle>
          <a:p>
            <a:pPr>
              <a:defRPr/>
            </a:pPr>
            <a:fld id="{AB105E46-BFCE-4830-A315-42EC67905E79}" type="datetimeFigureOut">
              <a:rPr lang="ru-RU"/>
              <a:pPr>
                <a:defRPr/>
              </a:pPr>
              <a:t>28.08.2017</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prstClr val="black">
                    <a:lumMod val="50000"/>
                    <a:lumOff val="50000"/>
                  </a:prstClr>
                </a:solidFill>
                <a:latin typeface="+mn-l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prstClr val="black">
                    <a:lumMod val="50000"/>
                    <a:lumOff val="50000"/>
                  </a:prstClr>
                </a:solidFill>
                <a:latin typeface="+mn-lt"/>
              </a:defRPr>
            </a:lvl1pPr>
          </a:lstStyle>
          <a:p>
            <a:pPr>
              <a:defRPr/>
            </a:pPr>
            <a:fld id="{27DBD3BA-D672-4B69-84A3-8FF1060E706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1" r:id="rId2"/>
    <p:sldLayoutId id="2147483746" r:id="rId3"/>
    <p:sldLayoutId id="2147483740" r:id="rId4"/>
    <p:sldLayoutId id="2147483739" r:id="rId5"/>
    <p:sldLayoutId id="2147483738" r:id="rId6"/>
    <p:sldLayoutId id="2147483737" r:id="rId7"/>
    <p:sldLayoutId id="2147483736" r:id="rId8"/>
    <p:sldLayoutId id="2147483747" r:id="rId9"/>
    <p:sldLayoutId id="2147483735" r:id="rId10"/>
    <p:sldLayoutId id="2147483734" r:id="rId11"/>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825" y="4581525"/>
            <a:ext cx="3598863" cy="1752600"/>
          </a:xfrm>
          <a:prstGeom prst="rect">
            <a:avLst/>
          </a:prstGeom>
        </p:spPr>
        <p:txBody>
          <a:bodyPr>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ru-RU" sz="6900" b="1" smtClean="0">
                <a:solidFill>
                  <a:srgbClr val="FFFF00"/>
                </a:solidFill>
                <a:latin typeface="Arial Black" panose="020B0A04020102020204" pitchFamily="34" charset="0"/>
              </a:rPr>
              <a:t>ПАСПОРТ</a:t>
            </a:r>
          </a:p>
          <a:p>
            <a:pPr fontAlgn="auto">
              <a:spcAft>
                <a:spcPts val="0"/>
              </a:spcAft>
              <a:defRPr/>
            </a:pPr>
            <a:r>
              <a:rPr lang="ru-RU" sz="4000" b="1" smtClean="0">
                <a:solidFill>
                  <a:srgbClr val="FFFF00"/>
                </a:solidFill>
                <a:latin typeface="Arial Black" panose="020B0A04020102020204" pitchFamily="34" charset="0"/>
              </a:rPr>
              <a:t>БЕЗОПАСНОСТИ</a:t>
            </a:r>
          </a:p>
          <a:p>
            <a:pPr fontAlgn="auto">
              <a:spcAft>
                <a:spcPts val="0"/>
              </a:spcAft>
              <a:defRPr/>
            </a:pPr>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37891" name="Picture 2"/>
          <p:cNvPicPr>
            <a:picLocks noChangeAspect="1" noChangeArrowheads="1"/>
          </p:cNvPicPr>
          <p:nvPr/>
        </p:nvPicPr>
        <p:blipFill>
          <a:blip r:embed="rId2"/>
          <a:srcRect l="28592" t="22258" r="53130" b="36073"/>
          <a:stretch>
            <a:fillRect/>
          </a:stretch>
        </p:blipFill>
        <p:spPr bwMode="auto">
          <a:xfrm>
            <a:off x="6035675" y="981075"/>
            <a:ext cx="1681163" cy="306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850" y="558800"/>
            <a:ext cx="4103688" cy="566738"/>
          </a:xfrm>
          <a:prstGeom prst="rect">
            <a:avLst/>
          </a:prstGeom>
        </p:spPr>
        <p:txBody>
          <a:bodyPr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nvGraphicFramePr>
        <p:xfrm>
          <a:off x="468313" y="1484313"/>
          <a:ext cx="3743325" cy="1963737"/>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7129" name="Рисунок 14"/>
          <p:cNvPicPr>
            <a:picLocks noChangeAspect="1" noChangeArrowheads="1"/>
          </p:cNvPicPr>
          <p:nvPr/>
        </p:nvPicPr>
        <p:blipFill>
          <a:blip r:embed="rId2">
            <a:clrChange>
              <a:clrFrom>
                <a:srgbClr val="FBFEFC"/>
              </a:clrFrom>
              <a:clrTo>
                <a:srgbClr val="FBFEFC">
                  <a:alpha val="0"/>
                </a:srgbClr>
              </a:clrTo>
            </a:clrChange>
          </a:blip>
          <a:srcRect/>
          <a:stretch>
            <a:fillRect/>
          </a:stretch>
        </p:blipFill>
        <p:spPr bwMode="auto">
          <a:xfrm>
            <a:off x="5724525" y="1844675"/>
            <a:ext cx="2663825" cy="2786063"/>
          </a:xfrm>
          <a:prstGeom prst="rect">
            <a:avLst/>
          </a:prstGeom>
          <a:noFill/>
          <a:ln w="9525">
            <a:noFill/>
            <a:miter lim="800000"/>
            <a:headEnd/>
            <a:tailEnd/>
          </a:ln>
        </p:spPr>
      </p:pic>
      <p:sp>
        <p:nvSpPr>
          <p:cNvPr id="16" name="Заголовок 1"/>
          <p:cNvSpPr txBox="1">
            <a:spLocks/>
          </p:cNvSpPr>
          <p:nvPr/>
        </p:nvSpPr>
        <p:spPr>
          <a:xfrm>
            <a:off x="179388" y="3573463"/>
            <a:ext cx="4105275" cy="5651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8313" y="4292600"/>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Прямоугольник 17"/>
          <p:cNvSpPr/>
          <p:nvPr/>
        </p:nvSpPr>
        <p:spPr>
          <a:xfrm>
            <a:off x="468313" y="4652963"/>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 name="Прямоугольник 18"/>
          <p:cNvSpPr/>
          <p:nvPr/>
        </p:nvSpPr>
        <p:spPr>
          <a:xfrm>
            <a:off x="468313" y="5013325"/>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Прямоугольник 19"/>
          <p:cNvSpPr/>
          <p:nvPr/>
        </p:nvSpPr>
        <p:spPr>
          <a:xfrm>
            <a:off x="468313" y="5373688"/>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3800" y="1125538"/>
            <a:ext cx="3754438" cy="4895850"/>
          </a:xfrm>
        </p:spPr>
        <p:txBody>
          <a:bodyPr rtlCol="0">
            <a:normAutofit fontScale="92500" lnSpcReduction="10000"/>
          </a:bodyPr>
          <a:lstStyle/>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основам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fontAlgn="auto">
              <a:spcBef>
                <a:spcPts val="300"/>
              </a:spcBef>
              <a:buClr>
                <a:schemeClr val="accent6">
                  <a:lumMod val="75000"/>
                </a:schemeClr>
              </a:buClr>
              <a:buFont typeface="Georgia" pitchFamily="18" charset="0"/>
              <a:buNone/>
              <a:defRPr/>
            </a:pPr>
            <a:r>
              <a:rPr lang="en-US"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Ты, конечно, можешь сказать</a:t>
            </a:r>
            <a:r>
              <a:rPr lang="en-US" sz="16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о том, как поступить в том или ином случае, умелые действия одного человека могут предотвратить беду.</a:t>
            </a:r>
          </a:p>
          <a:p>
            <a:pPr marL="0" indent="0" algn="just" fontAlgn="auto">
              <a:spcBef>
                <a:spcPts val="300"/>
              </a:spcBef>
              <a:buClr>
                <a:schemeClr val="accent6">
                  <a:lumMod val="75000"/>
                </a:schemeClr>
              </a:buClr>
              <a:buFont typeface="Georgia" pitchFamily="18" charset="0"/>
              <a:buNone/>
              <a:defRPr/>
            </a:pPr>
            <a:r>
              <a:rPr lang="ru-RU" sz="1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59338" y="620713"/>
            <a:ext cx="4105275" cy="701675"/>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850" y="908050"/>
            <a:ext cx="1152525" cy="144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Объект 2"/>
          <p:cNvSpPr txBox="1">
            <a:spLocks/>
          </p:cNvSpPr>
          <p:nvPr/>
        </p:nvSpPr>
        <p:spPr>
          <a:xfrm>
            <a:off x="1547813" y="836613"/>
            <a:ext cx="1439862" cy="288925"/>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713" y="1125538"/>
            <a:ext cx="2303462"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Объект 2"/>
          <p:cNvSpPr txBox="1">
            <a:spLocks/>
          </p:cNvSpPr>
          <p:nvPr/>
        </p:nvSpPr>
        <p:spPr>
          <a:xfrm>
            <a:off x="1547813" y="1773238"/>
            <a:ext cx="1439862" cy="287337"/>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713" y="1484313"/>
            <a:ext cx="2303462"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 name="Прямоугольник 16"/>
          <p:cNvSpPr/>
          <p:nvPr/>
        </p:nvSpPr>
        <p:spPr>
          <a:xfrm>
            <a:off x="1763713" y="2060575"/>
            <a:ext cx="2303462"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Прямоугольник 17"/>
          <p:cNvSpPr/>
          <p:nvPr/>
        </p:nvSpPr>
        <p:spPr>
          <a:xfrm>
            <a:off x="1763713" y="2636838"/>
            <a:ext cx="2303462"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 name="Объект 2"/>
          <p:cNvSpPr txBox="1">
            <a:spLocks/>
          </p:cNvSpPr>
          <p:nvPr/>
        </p:nvSpPr>
        <p:spPr>
          <a:xfrm>
            <a:off x="1547813" y="2349500"/>
            <a:ext cx="1439862" cy="287338"/>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школа</a:t>
            </a:r>
            <a:endParaRPr lang="ru-RU" sz="1600" b="1" dirty="0">
              <a:latin typeface="Times New Roman" panose="02020603050405020304" pitchFamily="18" charset="0"/>
              <a:cs typeface="Times New Roman" panose="02020603050405020304" pitchFamily="18" charset="0"/>
            </a:endParaRPr>
          </a:p>
        </p:txBody>
      </p:sp>
      <p:sp>
        <p:nvSpPr>
          <p:cNvPr id="38923" name="Объект 2"/>
          <p:cNvSpPr txBox="1">
            <a:spLocks/>
          </p:cNvSpPr>
          <p:nvPr/>
        </p:nvSpPr>
        <p:spPr bwMode="auto">
          <a:xfrm>
            <a:off x="1763713" y="3036888"/>
            <a:ext cx="1439862" cy="360362"/>
          </a:xfrm>
          <a:prstGeom prst="rect">
            <a:avLst/>
          </a:prstGeom>
          <a:noFill/>
          <a:ln w="9525">
            <a:noFill/>
            <a:miter lim="800000"/>
            <a:headEnd/>
            <a:tailEnd/>
          </a:ln>
        </p:spPr>
        <p:txBody>
          <a:bodyPr/>
          <a:lstStyle/>
          <a:p>
            <a:pPr algn="just">
              <a:spcBef>
                <a:spcPts val="300"/>
              </a:spcBef>
              <a:spcAft>
                <a:spcPts val="300"/>
              </a:spcAft>
              <a:buClr>
                <a:srgbClr val="C3260C"/>
              </a:buClr>
              <a:buSzPct val="130000"/>
              <a:buFont typeface="Georgia" pitchFamily="18" charset="0"/>
              <a:buNone/>
            </a:pPr>
            <a:endParaRPr lang="ru-RU" sz="1600" b="1">
              <a:solidFill>
                <a:srgbClr val="404040"/>
              </a:solidFill>
              <a:latin typeface="Times New Roman" pitchFamily="18" charset="0"/>
              <a:cs typeface="Times New Roman" pitchFamily="18" charset="0"/>
            </a:endParaRPr>
          </a:p>
        </p:txBody>
      </p:sp>
      <p:sp>
        <p:nvSpPr>
          <p:cNvPr id="21" name="Объект 2"/>
          <p:cNvSpPr txBox="1">
            <a:spLocks/>
          </p:cNvSpPr>
          <p:nvPr/>
        </p:nvSpPr>
        <p:spPr>
          <a:xfrm>
            <a:off x="250825" y="3076575"/>
            <a:ext cx="792163" cy="280988"/>
          </a:xfrm>
          <a:prstGeom prst="rect">
            <a:avLst/>
          </a:prstGeom>
        </p:spPr>
        <p:txBody>
          <a:bodyPr>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fontAlgn="auto">
              <a:spcBef>
                <a:spcPts val="300"/>
              </a:spcBef>
              <a:buFont typeface="Georgia" pitchFamily="18" charset="0"/>
              <a:buNone/>
              <a:defRPr/>
            </a:pP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775" y="3109913"/>
            <a:ext cx="1295400" cy="247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 name="Прямоугольник 22"/>
          <p:cNvSpPr/>
          <p:nvPr/>
        </p:nvSpPr>
        <p:spPr>
          <a:xfrm>
            <a:off x="900113" y="3109913"/>
            <a:ext cx="863600" cy="247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 name="Объект 2"/>
          <p:cNvSpPr txBox="1">
            <a:spLocks/>
          </p:cNvSpPr>
          <p:nvPr/>
        </p:nvSpPr>
        <p:spPr>
          <a:xfrm>
            <a:off x="71438" y="3500438"/>
            <a:ext cx="2628900" cy="288925"/>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850" y="3789363"/>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 name="Прямоугольник 25"/>
          <p:cNvSpPr/>
          <p:nvPr/>
        </p:nvSpPr>
        <p:spPr>
          <a:xfrm>
            <a:off x="323850" y="4149725"/>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7" name="Объект 2"/>
          <p:cNvSpPr txBox="1">
            <a:spLocks/>
          </p:cNvSpPr>
          <p:nvPr/>
        </p:nvSpPr>
        <p:spPr>
          <a:xfrm>
            <a:off x="107950" y="4508500"/>
            <a:ext cx="2232025" cy="288925"/>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775" y="4549775"/>
            <a:ext cx="1295400" cy="247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3800" y="1125538"/>
            <a:ext cx="3754438" cy="4895850"/>
          </a:xfrm>
        </p:spPr>
        <p:txBody>
          <a:bodyPr rtlCol="0">
            <a:normAutofit/>
          </a:bodyPr>
          <a:lstStyle/>
          <a:p>
            <a:pPr indent="-182880" fontAlgn="ctr">
              <a:buClr>
                <a:schemeClr val="accent6">
                  <a:lumMod val="75000"/>
                </a:schemeClr>
              </a:buClr>
              <a:buFont typeface="Georgia" pitchFamily="18" charset="0"/>
              <a:buNone/>
              <a:defRPr/>
            </a:pPr>
            <a:endParaRPr lang="ru-RU" sz="1600" dirty="0" smtClean="0">
              <a:solidFill>
                <a:schemeClr val="tx1">
                  <a:lumMod val="75000"/>
                  <a:lumOff val="25000"/>
                </a:schemeClr>
              </a:solidFill>
            </a:endParaRPr>
          </a:p>
          <a:p>
            <a:pPr indent="-182880" fontAlgn="ctr">
              <a:buClr>
                <a:schemeClr val="accent6">
                  <a:lumMod val="75000"/>
                </a:schemeClr>
              </a:buClr>
              <a:defRPr/>
            </a:pPr>
            <a:r>
              <a:rPr lang="ru-RU" sz="1600" b="1" dirty="0" smtClean="0">
                <a:solidFill>
                  <a:schemeClr val="tx1">
                    <a:lumMod val="75000"/>
                    <a:lumOff val="25000"/>
                  </a:schemeClr>
                </a:solidFill>
              </a:rPr>
              <a:t>Единый телефон службы спасения 112</a:t>
            </a:r>
            <a:endParaRPr lang="ru-RU" sz="1600" dirty="0" smtClean="0">
              <a:solidFill>
                <a:schemeClr val="tx1">
                  <a:lumMod val="75000"/>
                  <a:lumOff val="25000"/>
                </a:schemeClr>
              </a:solidFill>
            </a:endParaRPr>
          </a:p>
          <a:p>
            <a:pPr indent="-182880" fontAlgn="ctr">
              <a:buClr>
                <a:schemeClr val="accent6">
                  <a:lumMod val="75000"/>
                </a:schemeClr>
              </a:buClr>
              <a:defRPr/>
            </a:pPr>
            <a:r>
              <a:rPr lang="ru-RU" sz="1600" b="1" dirty="0" smtClean="0">
                <a:solidFill>
                  <a:schemeClr val="tx1">
                    <a:lumMod val="75000"/>
                    <a:lumOff val="25000"/>
                  </a:schemeClr>
                </a:solidFill>
              </a:rPr>
              <a:t>Пожарная охрана  01</a:t>
            </a:r>
            <a:endParaRPr lang="ru-RU" sz="1600" dirty="0" smtClean="0">
              <a:solidFill>
                <a:schemeClr val="tx1">
                  <a:lumMod val="75000"/>
                  <a:lumOff val="25000"/>
                </a:schemeClr>
              </a:solidFill>
            </a:endParaRPr>
          </a:p>
          <a:p>
            <a:pPr indent="-182880" fontAlgn="ctr">
              <a:buClr>
                <a:schemeClr val="accent6">
                  <a:lumMod val="75000"/>
                </a:schemeClr>
              </a:buClr>
              <a:defRPr/>
            </a:pPr>
            <a:r>
              <a:rPr lang="ru-RU" sz="1600" b="1" dirty="0" smtClean="0">
                <a:solidFill>
                  <a:schemeClr val="tx1">
                    <a:lumMod val="75000"/>
                    <a:lumOff val="25000"/>
                  </a:schemeClr>
                </a:solidFill>
              </a:rPr>
              <a:t>Полиция  02</a:t>
            </a:r>
            <a:endParaRPr lang="ru-RU" sz="1600" dirty="0" smtClean="0">
              <a:solidFill>
                <a:schemeClr val="tx1">
                  <a:lumMod val="75000"/>
                  <a:lumOff val="25000"/>
                </a:schemeClr>
              </a:solidFill>
            </a:endParaRPr>
          </a:p>
          <a:p>
            <a:pPr indent="-182880" fontAlgn="ctr">
              <a:buClr>
                <a:schemeClr val="accent6">
                  <a:lumMod val="75000"/>
                </a:schemeClr>
              </a:buClr>
              <a:defRPr/>
            </a:pPr>
            <a:r>
              <a:rPr lang="ru-RU" sz="1600" b="1" dirty="0" smtClean="0">
                <a:solidFill>
                  <a:schemeClr val="tx1">
                    <a:lumMod val="75000"/>
                    <a:lumOff val="25000"/>
                  </a:schemeClr>
                </a:solidFill>
              </a:rPr>
              <a:t>Скорая помощь  03</a:t>
            </a:r>
            <a:endParaRPr lang="ru-RU" sz="1600" dirty="0" smtClean="0">
              <a:solidFill>
                <a:schemeClr val="tx1">
                  <a:lumMod val="75000"/>
                  <a:lumOff val="25000"/>
                </a:schemeClr>
              </a:solidFill>
            </a:endParaRPr>
          </a:p>
          <a:p>
            <a:pPr indent="-182880" fontAlgn="ctr">
              <a:buClr>
                <a:schemeClr val="accent6">
                  <a:lumMod val="75000"/>
                </a:schemeClr>
              </a:buClr>
              <a:defRPr/>
            </a:pPr>
            <a:r>
              <a:rPr lang="ru-RU" sz="1600" b="1" dirty="0" smtClean="0">
                <a:solidFill>
                  <a:schemeClr val="tx1">
                    <a:lumMod val="75000"/>
                    <a:lumOff val="25000"/>
                  </a:schemeClr>
                </a:solidFill>
              </a:rPr>
              <a:t>Газовая служба  04</a:t>
            </a:r>
            <a:endParaRPr lang="ru-RU" sz="1600" dirty="0" smtClean="0">
              <a:solidFill>
                <a:schemeClr val="tx1">
                  <a:lumMod val="75000"/>
                  <a:lumOff val="25000"/>
                </a:schemeClr>
              </a:solidFill>
            </a:endParaRPr>
          </a:p>
          <a:p>
            <a:pPr marL="0" indent="0" algn="just" fontAlgn="auto">
              <a:spcBef>
                <a:spcPts val="300"/>
              </a:spcBef>
              <a:buClr>
                <a:schemeClr val="accent6">
                  <a:lumMod val="75000"/>
                </a:schemeClr>
              </a:buClr>
              <a:buFont typeface="Georgia" pitchFamily="18" charset="0"/>
              <a:buNone/>
              <a:defRPr/>
            </a:pPr>
            <a:endParaRPr lang="ru-RU" sz="16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938"/>
            <a:ext cx="3754438" cy="489585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Это особая ситуация, которая угрожает жизни и здоровью человека, группе людей, населенному пункту. Чрезвычайные ситуации (ЧС) бывают природного и техногенного характера.</a:t>
            </a:r>
          </a:p>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  В повседневной жизни тоже может возникнуть чрезвычайная ситуация. Это дорожное происшествие, пожар в квартире или на даче, укус змеи, потеря ориентировки в лесу, удар молнии и др.</a:t>
            </a:r>
          </a:p>
        </p:txBody>
      </p:sp>
      <p:sp>
        <p:nvSpPr>
          <p:cNvPr id="7" name="Заголовок 1"/>
          <p:cNvSpPr txBox="1">
            <a:spLocks/>
          </p:cNvSpPr>
          <p:nvPr/>
        </p:nvSpPr>
        <p:spPr>
          <a:xfrm>
            <a:off x="579438" y="284163"/>
            <a:ext cx="3992562" cy="92233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59338" y="279400"/>
            <a:ext cx="4105275" cy="922338"/>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pPr fontAlgn="auto">
              <a:spcAft>
                <a:spcPts val="0"/>
              </a:spcAft>
              <a:defRPr/>
            </a:pPr>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39942"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13388" y="6165850"/>
            <a:ext cx="1728787"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39944" name="Объект 2"/>
          <p:cNvSpPr txBox="1">
            <a:spLocks/>
          </p:cNvSpPr>
          <p:nvPr/>
        </p:nvSpPr>
        <p:spPr bwMode="auto">
          <a:xfrm>
            <a:off x="7235825" y="6165850"/>
            <a:ext cx="1152525"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050"/>
            <a:ext cx="3754438" cy="5265738"/>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fontAlgn="auto">
              <a:spcBef>
                <a:spcPts val="300"/>
              </a:spcBef>
              <a:spcAft>
                <a:spcPts val="0"/>
              </a:spcAft>
              <a:buFont typeface="Arial" panose="020B0604020202020204" pitchFamily="34" charset="0"/>
              <a:buNone/>
              <a:defRPr/>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fontAlgn="auto">
              <a:spcBef>
                <a:spcPts val="300"/>
              </a:spcBef>
              <a:spcAft>
                <a:spcPts val="0"/>
              </a:spcAft>
              <a:buFont typeface="Arial" panose="020B0604020202020204" pitchFamily="34" charset="0"/>
              <a:buNone/>
              <a:defRPr/>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fontAlgn="auto">
              <a:spcBef>
                <a:spcPts val="300"/>
              </a:spcBef>
              <a:spcAft>
                <a:spcPts val="0"/>
              </a:spcAft>
              <a:buFont typeface="Arial" panose="020B0604020202020204" pitchFamily="34" charset="0"/>
              <a:buNone/>
              <a:defRPr/>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400" y="269875"/>
            <a:ext cx="4103688" cy="638175"/>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3800" y="908050"/>
            <a:ext cx="3754438" cy="5184775"/>
          </a:xfrm>
        </p:spPr>
        <p:txBody>
          <a:bodyPr rtlCol="0">
            <a:normAutofit fontScale="85000" lnSpcReduction="20000"/>
          </a:bodyPr>
          <a:lstStyle/>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независимо от уровня напряжения,</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Никогда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не вытирайте мокрой тряпкой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даже выключенные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электросветильники.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fontAlgn="auto">
              <a:spcBef>
                <a:spcPts val="300"/>
              </a:spcBef>
              <a:buClr>
                <a:schemeClr val="accent6">
                  <a:lumMod val="75000"/>
                </a:schemeClr>
              </a:buClr>
              <a:buFont typeface="Georgia" pitchFamily="18" charset="0"/>
              <a:buNone/>
              <a:defRPr/>
            </a:pP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   Не наматывайте провод на горячий утюг.</a:t>
            </a:r>
          </a:p>
          <a:p>
            <a:pPr marL="0" indent="0" algn="just" fontAlgn="auto">
              <a:spcBef>
                <a:spcPts val="300"/>
              </a:spcBef>
              <a:buClr>
                <a:schemeClr val="accent6">
                  <a:lumMod val="75000"/>
                </a:schemeClr>
              </a:buClr>
              <a:buFont typeface="Georgia" pitchFamily="18" charset="0"/>
              <a:buNone/>
              <a:defRPr/>
            </a:pPr>
            <a:r>
              <a:rPr lang="ru-RU" sz="1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fontAlgn="auto">
              <a:spcBef>
                <a:spcPts val="300"/>
              </a:spcBef>
              <a:buClr>
                <a:schemeClr val="accent6">
                  <a:lumMod val="75000"/>
                </a:schemeClr>
              </a:buClr>
              <a:buFont typeface="Georgia" pitchFamily="18" charset="0"/>
              <a:buNone/>
              <a:defRPr/>
            </a:pPr>
            <a:r>
              <a:rPr lang="ru-RU" sz="1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59338" y="115888"/>
            <a:ext cx="4105275" cy="92233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0966"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2" name="Объект 2"/>
          <p:cNvSpPr txBox="1">
            <a:spLocks/>
          </p:cNvSpPr>
          <p:nvPr/>
        </p:nvSpPr>
        <p:spPr>
          <a:xfrm>
            <a:off x="544195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0968" name="Объект 2"/>
          <p:cNvSpPr txBox="1">
            <a:spLocks/>
          </p:cNvSpPr>
          <p:nvPr/>
        </p:nvSpPr>
        <p:spPr bwMode="auto">
          <a:xfrm>
            <a:off x="7164388" y="6165850"/>
            <a:ext cx="1152525"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1075"/>
            <a:ext cx="3754438" cy="5192713"/>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fontAlgn="auto">
              <a:spcBef>
                <a:spcPts val="300"/>
              </a:spcBef>
              <a:spcAft>
                <a:spcPts val="0"/>
              </a:spcAft>
              <a:buFont typeface="Arial" panose="020B0604020202020204" pitchFamily="34" charset="0"/>
              <a:buNone/>
              <a:defRPr/>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69875"/>
            <a:ext cx="3773488" cy="7112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41987" name="Объект 2"/>
          <p:cNvSpPr>
            <a:spLocks noGrp="1"/>
          </p:cNvSpPr>
          <p:nvPr>
            <p:ph sz="quarter" idx="13"/>
          </p:nvPr>
        </p:nvSpPr>
        <p:spPr>
          <a:xfrm>
            <a:off x="5003800" y="836613"/>
            <a:ext cx="3754438" cy="5256212"/>
          </a:xfrm>
        </p:spPr>
        <p:txBody>
          <a:bodyPr/>
          <a:lstStyle/>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Пожар – самое распространенное бедствие. </a:t>
            </a:r>
            <a:r>
              <a:rPr lang="ru-RU" sz="1200" b="1" smtClean="0">
                <a:latin typeface="Times New Roman" pitchFamily="18" charset="0"/>
                <a:cs typeface="Times New Roman" pitchFamily="18" charset="0"/>
              </a:rPr>
              <a:t>Никогда не играйте с огнем</a:t>
            </a:r>
            <a:r>
              <a:rPr lang="ru-RU" sz="1200" smtClean="0">
                <a:latin typeface="Times New Roman" pitchFamily="18" charset="0"/>
                <a:cs typeface="Times New Roman" pitchFamily="18" charset="0"/>
              </a:rPr>
              <a:t> и никому не позволяйте шутить с ним!</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в вашей квартире что-то загорелось, не паникуйте. </a:t>
            </a:r>
            <a:r>
              <a:rPr lang="ru-RU" sz="1200" b="1" smtClean="0">
                <a:latin typeface="Times New Roman" pitchFamily="18" charset="0"/>
                <a:cs typeface="Times New Roman" pitchFamily="18" charset="0"/>
              </a:rPr>
              <a:t>Срочно покиньте квартиру, предупредите соседей и вызовите пожарных</a:t>
            </a:r>
            <a:r>
              <a:rPr lang="ru-RU" sz="1200" smtClean="0">
                <a:latin typeface="Times New Roman" pitchFamily="18" charset="0"/>
                <a:cs typeface="Times New Roman" pitchFamily="18" charset="0"/>
              </a:rPr>
              <a:t>.</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smtClean="0">
                <a:latin typeface="Times New Roman" pitchFamily="18" charset="0"/>
                <a:cs typeface="Times New Roman" pitchFamily="18" charset="0"/>
              </a:rPr>
              <a:t>Нельзя открывать окна во время пожара</a:t>
            </a:r>
            <a:r>
              <a:rPr lang="en-US" sz="1200" smtClean="0">
                <a:latin typeface="Times New Roman" pitchFamily="18" charset="0"/>
                <a:cs typeface="Times New Roman" pitchFamily="18" charset="0"/>
              </a:rPr>
              <a:t>:</a:t>
            </a:r>
            <a:r>
              <a:rPr lang="ru-RU" sz="1200" smtClean="0">
                <a:latin typeface="Times New Roman" pitchFamily="18" charset="0"/>
                <a:cs typeface="Times New Roman" pitchFamily="18" charset="0"/>
              </a:rPr>
              <a:t> приток кислорода только даст огню силы разгореться.</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smtClean="0">
              <a:latin typeface="Times New Roman" pitchFamily="18" charset="0"/>
              <a:cs typeface="Times New Roman" pitchFamily="18" charset="0"/>
            </a:endParaRPr>
          </a:p>
        </p:txBody>
      </p:sp>
      <p:sp>
        <p:nvSpPr>
          <p:cNvPr id="9" name="Заголовок 1"/>
          <p:cNvSpPr txBox="1">
            <a:spLocks/>
          </p:cNvSpPr>
          <p:nvPr/>
        </p:nvSpPr>
        <p:spPr>
          <a:xfrm>
            <a:off x="4859338" y="115888"/>
            <a:ext cx="4105275" cy="92233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1990"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1992"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050"/>
            <a:ext cx="3754438" cy="5265738"/>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fontAlgn="auto">
              <a:spcBef>
                <a:spcPts val="300"/>
              </a:spcBef>
              <a:spcAft>
                <a:spcPts val="0"/>
              </a:spcAft>
              <a:buFont typeface="Arial" panose="020B0604020202020204" pitchFamily="34" charset="0"/>
              <a:buNone/>
              <a:defRPr/>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750" y="269875"/>
            <a:ext cx="3843338" cy="7112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43011" name="Объект 2"/>
          <p:cNvSpPr>
            <a:spLocks noGrp="1"/>
          </p:cNvSpPr>
          <p:nvPr>
            <p:ph sz="quarter" idx="13"/>
          </p:nvPr>
        </p:nvSpPr>
        <p:spPr>
          <a:xfrm>
            <a:off x="5003800" y="908050"/>
            <a:ext cx="3754438" cy="5184775"/>
          </a:xfrm>
        </p:spPr>
        <p:txBody>
          <a:bodyPr/>
          <a:lstStyle/>
          <a:p>
            <a:pPr marL="0" indent="0" algn="just">
              <a:spcBef>
                <a:spcPct val="0"/>
              </a:spcBef>
              <a:spcAft>
                <a:spcPct val="0"/>
              </a:spcAft>
              <a:buFont typeface="Georgia" pitchFamily="18" charset="0"/>
              <a:buNone/>
            </a:pPr>
            <a:r>
              <a:rPr lang="ru-RU" sz="1200" b="1" smtClean="0">
                <a:latin typeface="Times New Roman" pitchFamily="18" charset="0"/>
                <a:cs typeface="Times New Roman" pitchFamily="18" charset="0"/>
              </a:rPr>
              <a:t>   Избегайте больших скоплений людей. </a:t>
            </a:r>
            <a:r>
              <a:rPr lang="ru-RU" sz="1200" smtClean="0">
                <a:latin typeface="Times New Roman" pitchFamily="18" charset="0"/>
                <a:cs typeface="Times New Roman" pitchFamily="18" charset="0"/>
              </a:rPr>
              <a:t>Не присоединяйтесь к толпе, как бы ни хотелось посмотреть на происходящие события.</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a:t>
            </a:r>
            <a:r>
              <a:rPr lang="ru-RU" sz="1200" b="1" smtClean="0">
                <a:latin typeface="Times New Roman" pitchFamily="18" charset="0"/>
                <a:cs typeface="Times New Roman" pitchFamily="18" charset="0"/>
              </a:rPr>
              <a:t>Если оказались в толпе, позвольте ей нести вас, но попытайтесь выбраться из нее.</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Глубоко вдохните и разведите согнутые в локтях руки чуть в стороны, чтобы грудная клетка не была сдавлена.</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что-то уронили, ни в коем случае не наклоняйтесь, чтобы поднять.</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59338" y="115888"/>
            <a:ext cx="4105275" cy="92233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3014"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3016"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1075"/>
            <a:ext cx="3754438" cy="5192713"/>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fontAlgn="auto">
              <a:spcBef>
                <a:spcPts val="300"/>
              </a:spcBef>
              <a:spcAft>
                <a:spcPts val="0"/>
              </a:spcAft>
              <a:buFont typeface="Arial" panose="020B0604020202020204" pitchFamily="34" charset="0"/>
              <a:buAutoNum type="arabicPeriod"/>
              <a:defRPr/>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fontAlgn="auto">
              <a:spcBef>
                <a:spcPts val="300"/>
              </a:spcBef>
              <a:spcAft>
                <a:spcPts val="0"/>
              </a:spcAft>
              <a:buFont typeface="Arial" panose="020B0604020202020204" pitchFamily="34" charset="0"/>
              <a:buAutoNum type="arabicPeriod"/>
              <a:defRPr/>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fontAlgn="auto">
              <a:spcBef>
                <a:spcPts val="300"/>
              </a:spcBef>
              <a:spcAft>
                <a:spcPts val="0"/>
              </a:spcAft>
              <a:buFont typeface="Arial" panose="020B0604020202020204" pitchFamily="34" charset="0"/>
              <a:buAutoNum type="arabicPeriod"/>
              <a:defRPr/>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fontAlgn="auto">
              <a:spcBef>
                <a:spcPts val="300"/>
              </a:spcBef>
              <a:spcAft>
                <a:spcPts val="0"/>
              </a:spcAft>
              <a:buFont typeface="Arial" panose="020B0604020202020204" pitchFamily="34" charset="0"/>
              <a:buAutoNum type="arabicPeriod"/>
              <a:defRPr/>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fontAlgn="auto">
              <a:spcBef>
                <a:spcPts val="300"/>
              </a:spcBef>
              <a:spcAft>
                <a:spcPts val="0"/>
              </a:spcAft>
              <a:buFont typeface="Arial" panose="020B0604020202020204" pitchFamily="34" charset="0"/>
              <a:buAutoNum type="arabicPeriod"/>
              <a:defRPr/>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fontAlgn="auto">
              <a:spcBef>
                <a:spcPts val="300"/>
              </a:spcBef>
              <a:spcAft>
                <a:spcPts val="0"/>
              </a:spcAft>
              <a:buFont typeface="Arial" panose="020B0604020202020204" pitchFamily="34" charset="0"/>
              <a:buNone/>
              <a:defRPr/>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fontAlgn="auto">
              <a:spcBef>
                <a:spcPts val="300"/>
              </a:spcBef>
              <a:spcAft>
                <a:spcPts val="0"/>
              </a:spcAft>
              <a:buFont typeface="Arial" panose="020B0604020202020204" pitchFamily="34" charset="0"/>
              <a:buNone/>
              <a:defRPr/>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400" y="269875"/>
            <a:ext cx="4103688" cy="7112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44035" name="Объект 2"/>
          <p:cNvSpPr>
            <a:spLocks noGrp="1"/>
          </p:cNvSpPr>
          <p:nvPr>
            <p:ph sz="quarter" idx="13"/>
          </p:nvPr>
        </p:nvSpPr>
        <p:spPr>
          <a:xfrm>
            <a:off x="5003800" y="908050"/>
            <a:ext cx="3816350" cy="5054600"/>
          </a:xfrm>
        </p:spPr>
        <p:txBody>
          <a:bodyPr/>
          <a:lstStyle/>
          <a:p>
            <a:pPr marL="0" indent="0" algn="just">
              <a:spcBef>
                <a:spcPct val="0"/>
              </a:spcBef>
              <a:spcAft>
                <a:spcPct val="0"/>
              </a:spcAft>
              <a:buFont typeface="Georgia" pitchFamily="18" charset="0"/>
              <a:buNone/>
            </a:pPr>
            <a:r>
              <a:rPr lang="ru-RU" sz="1200" b="1" smtClean="0">
                <a:latin typeface="Times New Roman" pitchFamily="18" charset="0"/>
                <a:cs typeface="Times New Roman" pitchFamily="18" charset="0"/>
              </a:rPr>
              <a:t>   </a:t>
            </a:r>
            <a:r>
              <a:rPr lang="ru-RU" sz="1300" smtClean="0">
                <a:latin typeface="Times New Roman" pitchFamily="18" charset="0"/>
                <a:cs typeface="Times New Roman"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ct val="0"/>
              </a:spcBef>
              <a:spcAft>
                <a:spcPct val="0"/>
              </a:spcAft>
              <a:buFont typeface="Georgia" pitchFamily="18" charset="0"/>
              <a:buNone/>
            </a:pPr>
            <a:r>
              <a:rPr lang="ru-RU" sz="1300" b="1" smtClean="0">
                <a:latin typeface="Times New Roman" pitchFamily="18" charset="0"/>
                <a:cs typeface="Times New Roman" pitchFamily="18" charset="0"/>
              </a:rPr>
              <a:t>   Никогда не дразните собаку! </a:t>
            </a:r>
            <a:r>
              <a:rPr lang="ru-RU" sz="1300" smtClean="0">
                <a:latin typeface="Times New Roman" pitchFamily="18" charset="0"/>
                <a:cs typeface="Times New Roman"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smtClean="0">
                <a:latin typeface="Times New Roman" pitchFamily="18" charset="0"/>
                <a:cs typeface="Times New Roman" pitchFamily="18" charset="0"/>
              </a:rPr>
              <a:t>отведите взгляд в сторону, ведите себя спокойно и миролюбиво</a:t>
            </a:r>
            <a:r>
              <a:rPr lang="ru-RU" sz="1300" smtClean="0">
                <a:latin typeface="Times New Roman" pitchFamily="18" charset="0"/>
                <a:cs typeface="Times New Roman" pitchFamily="18" charset="0"/>
              </a:rPr>
              <a:t>.</a:t>
            </a:r>
          </a:p>
          <a:p>
            <a:pPr marL="0" indent="0" algn="just">
              <a:spcBef>
                <a:spcPct val="0"/>
              </a:spcBef>
              <a:spcAft>
                <a:spcPct val="0"/>
              </a:spcAft>
              <a:buFont typeface="Georgia" pitchFamily="18" charset="0"/>
              <a:buNone/>
            </a:pPr>
            <a:r>
              <a:rPr lang="ru-RU" sz="1300" smtClean="0">
                <a:latin typeface="Times New Roman" pitchFamily="18" charset="0"/>
                <a:cs typeface="Times New Roman"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ct val="0"/>
              </a:spcBef>
              <a:spcAft>
                <a:spcPct val="0"/>
              </a:spcAft>
              <a:buFont typeface="Georgia" pitchFamily="18" charset="0"/>
              <a:buNone/>
            </a:pPr>
            <a:r>
              <a:rPr lang="ru-RU" sz="1300" smtClean="0">
                <a:latin typeface="Times New Roman" pitchFamily="18" charset="0"/>
                <a:cs typeface="Times New Roman" pitchFamily="18" charset="0"/>
              </a:rPr>
              <a:t>   Перед тем, как укусить ,собака подает упреждающие сигналы</a:t>
            </a:r>
            <a:r>
              <a:rPr lang="en-US" sz="1300" smtClean="0">
                <a:latin typeface="Times New Roman" pitchFamily="18" charset="0"/>
                <a:cs typeface="Times New Roman" pitchFamily="18" charset="0"/>
              </a:rPr>
              <a:t>:</a:t>
            </a:r>
            <a:r>
              <a:rPr lang="ru-RU" sz="1300" smtClean="0">
                <a:latin typeface="Times New Roman" pitchFamily="18" charset="0"/>
                <a:cs typeface="Times New Roman" pitchFamily="18" charset="0"/>
              </a:rPr>
              <a:t> прижимает уши, приседает на задние лапы, рычит, скалит зубы.</a:t>
            </a:r>
          </a:p>
          <a:p>
            <a:pPr marL="0" indent="0" algn="just">
              <a:spcBef>
                <a:spcPct val="0"/>
              </a:spcBef>
              <a:spcAft>
                <a:spcPct val="0"/>
              </a:spcAft>
              <a:buFont typeface="Georgia" pitchFamily="18" charset="0"/>
              <a:buNone/>
            </a:pPr>
            <a:r>
              <a:rPr lang="ru-RU" sz="1300" smtClean="0">
                <a:latin typeface="Times New Roman" pitchFamily="18" charset="0"/>
                <a:cs typeface="Times New Roman"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ct val="0"/>
              </a:spcBef>
              <a:spcAft>
                <a:spcPct val="0"/>
              </a:spcAft>
              <a:buFont typeface="Georgia" pitchFamily="18" charset="0"/>
              <a:buNone/>
            </a:pPr>
            <a:r>
              <a:rPr lang="ru-RU" sz="1300" smtClean="0">
                <a:latin typeface="Times New Roman" pitchFamily="18" charset="0"/>
                <a:cs typeface="Times New Roman"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59338" y="44450"/>
            <a:ext cx="4105275" cy="8509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4038"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4040"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613"/>
            <a:ext cx="3754438" cy="526573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потяните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 большой палец ступню на себя. Как правило, судорога отступает.</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fontAlgn="auto">
              <a:spcBef>
                <a:spcPts val="300"/>
              </a:spcBef>
              <a:spcAft>
                <a:spcPts val="0"/>
              </a:spcAft>
              <a:buFont typeface="Arial" panose="020B0604020202020204" pitchFamily="34" charset="0"/>
              <a:buNone/>
              <a:defRPr/>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fontAlgn="auto">
              <a:spcBef>
                <a:spcPts val="300"/>
              </a:spcBef>
              <a:spcAft>
                <a:spcPts val="0"/>
              </a:spcAft>
              <a:buFont typeface="Arial" panose="020B0604020202020204" pitchFamily="34" charset="0"/>
              <a:buNone/>
              <a:defRPr/>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288" y="260350"/>
            <a:ext cx="4105275" cy="566738"/>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45059" name="Объект 2"/>
          <p:cNvSpPr>
            <a:spLocks noGrp="1"/>
          </p:cNvSpPr>
          <p:nvPr>
            <p:ph sz="quarter" idx="13"/>
          </p:nvPr>
        </p:nvSpPr>
        <p:spPr>
          <a:xfrm>
            <a:off x="5003800" y="836613"/>
            <a:ext cx="3816350" cy="5054600"/>
          </a:xfrm>
        </p:spPr>
        <p:txBody>
          <a:bodyPr/>
          <a:lstStyle/>
          <a:p>
            <a:pPr marL="0" indent="0" algn="just">
              <a:spcBef>
                <a:spcPts val="300"/>
              </a:spcBef>
              <a:buFont typeface="Georgia" pitchFamily="18" charset="0"/>
              <a:buNone/>
            </a:pPr>
            <a:r>
              <a:rPr lang="ru-RU" sz="1200" b="1" smtClean="0">
                <a:latin typeface="Times New Roman" pitchFamily="18" charset="0"/>
                <a:cs typeface="Times New Roman" pitchFamily="18" charset="0"/>
              </a:rPr>
              <a:t>   </a:t>
            </a:r>
            <a:r>
              <a:rPr lang="ru-RU" sz="1200" smtClean="0">
                <a:latin typeface="Times New Roman" pitchFamily="18" charset="0"/>
                <a:cs typeface="Times New Roman" pitchFamily="18" charset="0"/>
              </a:rPr>
              <a:t>Отправляясь  в лес, </a:t>
            </a:r>
            <a:r>
              <a:rPr lang="ru-RU" sz="1200" b="1" smtClean="0">
                <a:latin typeface="Times New Roman" pitchFamily="18" charset="0"/>
                <a:cs typeface="Times New Roman" pitchFamily="18" charset="0"/>
              </a:rPr>
              <a:t>возьмите с собой водостойкие спички или зажигалку. </a:t>
            </a:r>
            <a:r>
              <a:rPr lang="ru-RU" sz="1200" smtClean="0">
                <a:latin typeface="Times New Roman" pitchFamily="18" charset="0"/>
                <a:cs typeface="Times New Roman"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Font typeface="Georgia" pitchFamily="18" charset="0"/>
              <a:buNone/>
            </a:pPr>
            <a:r>
              <a:rPr lang="ru-RU" sz="1200" smtClean="0">
                <a:latin typeface="Times New Roman" pitchFamily="18" charset="0"/>
                <a:cs typeface="Times New Roman"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smtClean="0">
                <a:latin typeface="Times New Roman" pitchFamily="18" charset="0"/>
                <a:cs typeface="Times New Roman" pitchFamily="18" charset="0"/>
              </a:rPr>
              <a:t>вспомните ориентир</a:t>
            </a:r>
            <a:r>
              <a:rPr lang="ru-RU" sz="1200" smtClean="0">
                <a:latin typeface="Times New Roman" pitchFamily="18" charset="0"/>
                <a:cs typeface="Times New Roman"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Font typeface="Georgia" pitchFamily="18" charset="0"/>
              <a:buNone/>
            </a:pPr>
            <a:r>
              <a:rPr lang="ru-RU" sz="1200" smtClean="0">
                <a:latin typeface="Times New Roman" pitchFamily="18" charset="0"/>
                <a:cs typeface="Times New Roman" pitchFamily="18" charset="0"/>
              </a:rPr>
              <a:t> 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Font typeface="Georgia" pitchFamily="18" charset="0"/>
              <a:buNone/>
            </a:pPr>
            <a:r>
              <a:rPr lang="ru-RU" sz="1200" smtClean="0">
                <a:latin typeface="Times New Roman" pitchFamily="18" charset="0"/>
                <a:cs typeface="Times New Roman" pitchFamily="18" charset="0"/>
              </a:rPr>
              <a:t>Без крайней необходимость </a:t>
            </a:r>
            <a:r>
              <a:rPr lang="ru-RU" sz="1200" b="1" smtClean="0">
                <a:latin typeface="Times New Roman" pitchFamily="18" charset="0"/>
                <a:cs typeface="Times New Roman" pitchFamily="18" charset="0"/>
              </a:rPr>
              <a:t>не идите через болото</a:t>
            </a:r>
            <a:r>
              <a:rPr lang="ru-RU" sz="1200" smtClean="0">
                <a:latin typeface="Times New Roman" pitchFamily="18" charset="0"/>
                <a:cs typeface="Times New Roman" pitchFamily="18" charset="0"/>
              </a:rPr>
              <a:t>. Если другого выхода нет, вооружитесь длинным шестом, проверяйте им прочность поверхности. </a:t>
            </a:r>
            <a:r>
              <a:rPr lang="ru-RU" sz="1200" b="1" smtClean="0">
                <a:latin typeface="Times New Roman" pitchFamily="18" charset="0"/>
                <a:cs typeface="Times New Roman" pitchFamily="18" charset="0"/>
              </a:rPr>
              <a:t>Не идите через густой кустарник.</a:t>
            </a:r>
          </a:p>
          <a:p>
            <a:pPr marL="0" indent="0" algn="just">
              <a:spcBef>
                <a:spcPts val="300"/>
              </a:spcBef>
              <a:buFont typeface="Georgia" pitchFamily="18" charset="0"/>
              <a:buNone/>
            </a:pPr>
            <a:r>
              <a:rPr lang="ru-RU" sz="1300" b="1" smtClean="0">
                <a:latin typeface="Times New Roman" pitchFamily="18" charset="0"/>
                <a:cs typeface="Times New Roman" pitchFamily="18" charset="0"/>
              </a:rPr>
              <a:t> </a:t>
            </a:r>
            <a:endParaRPr lang="ru-RU" sz="1300" smtClean="0">
              <a:latin typeface="Times New Roman" pitchFamily="18" charset="0"/>
              <a:cs typeface="Times New Roman" pitchFamily="18" charset="0"/>
            </a:endParaRPr>
          </a:p>
        </p:txBody>
      </p:sp>
      <p:sp>
        <p:nvSpPr>
          <p:cNvPr id="9" name="Заголовок 1"/>
          <p:cNvSpPr txBox="1">
            <a:spLocks/>
          </p:cNvSpPr>
          <p:nvPr/>
        </p:nvSpPr>
        <p:spPr>
          <a:xfrm>
            <a:off x="4859338" y="260350"/>
            <a:ext cx="4105275" cy="566738"/>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5062"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5064"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5175"/>
            <a:ext cx="3754438" cy="53371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fontAlgn="auto">
              <a:spcBef>
                <a:spcPts val="300"/>
              </a:spcBef>
              <a:spcAft>
                <a:spcPts val="0"/>
              </a:spcAft>
              <a:buFont typeface="Arial" panose="020B0604020202020204" pitchFamily="34" charset="0"/>
              <a:buNone/>
              <a:defRPr/>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fontAlgn="auto">
              <a:spcBef>
                <a:spcPts val="300"/>
              </a:spcBef>
              <a:spcAft>
                <a:spcPts val="0"/>
              </a:spcAft>
              <a:buFont typeface="Arial" panose="020B0604020202020204" pitchFamily="34" charset="0"/>
              <a:buNone/>
              <a:defRPr/>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fontAlgn="auto">
              <a:spcBef>
                <a:spcPts val="300"/>
              </a:spcBef>
              <a:spcAft>
                <a:spcPts val="0"/>
              </a:spcAft>
              <a:buFont typeface="Arial" panose="020B0604020202020204" pitchFamily="34" charset="0"/>
              <a:buNone/>
              <a:defRPr/>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400" y="260350"/>
            <a:ext cx="4103688" cy="566738"/>
          </a:xfrm>
          <a:prstGeom prst="rect">
            <a:avLst/>
          </a:prstGeom>
        </p:spPr>
        <p:txBody>
          <a:bodyPr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46083" name="Объект 2"/>
          <p:cNvSpPr>
            <a:spLocks noGrp="1"/>
          </p:cNvSpPr>
          <p:nvPr>
            <p:ph sz="quarter" idx="13"/>
          </p:nvPr>
        </p:nvSpPr>
        <p:spPr>
          <a:xfrm>
            <a:off x="5003800" y="827088"/>
            <a:ext cx="3816350" cy="5049837"/>
          </a:xfrm>
        </p:spPr>
        <p:txBody>
          <a:bodyPr/>
          <a:lstStyle/>
          <a:p>
            <a:pPr marL="0" indent="0" algn="just">
              <a:spcBef>
                <a:spcPts val="300"/>
              </a:spcBef>
              <a:buFont typeface="Georgia" pitchFamily="18" charset="0"/>
              <a:buNone/>
            </a:pPr>
            <a:r>
              <a:rPr lang="ru-RU" sz="1200" b="1" smtClean="0">
                <a:latin typeface="Times New Roman" pitchFamily="18" charset="0"/>
                <a:cs typeface="Times New Roman" pitchFamily="18" charset="0"/>
              </a:rPr>
              <a:t>   </a:t>
            </a:r>
            <a:r>
              <a:rPr lang="ru-RU" sz="1200" smtClean="0">
                <a:latin typeface="Times New Roman" pitchFamily="18" charset="0"/>
                <a:cs typeface="Times New Roman" pitchFamily="18" charset="0"/>
              </a:rPr>
              <a:t>Приближение грозы всегда заметно</a:t>
            </a:r>
            <a:r>
              <a:rPr lang="en-US" sz="1200" smtClean="0">
                <a:latin typeface="Times New Roman" pitchFamily="18" charset="0"/>
                <a:cs typeface="Times New Roman" pitchFamily="18" charset="0"/>
              </a:rPr>
              <a:t>:</a:t>
            </a:r>
            <a:r>
              <a:rPr lang="ru-RU" sz="1200" smtClean="0">
                <a:latin typeface="Times New Roman" pitchFamily="18" charset="0"/>
                <a:cs typeface="Times New Roman"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Font typeface="Georgia" pitchFamily="18" charset="0"/>
              <a:buNone/>
            </a:pPr>
            <a:r>
              <a:rPr lang="ru-RU" sz="1200" smtClean="0">
                <a:latin typeface="Times New Roman" pitchFamily="18" charset="0"/>
                <a:cs typeface="Times New Roman" pitchFamily="18" charset="0"/>
              </a:rPr>
              <a:t>   </a:t>
            </a:r>
            <a:r>
              <a:rPr lang="ru-RU" sz="1200" b="1" smtClean="0">
                <a:latin typeface="Times New Roman" pitchFamily="18" charset="0"/>
                <a:cs typeface="Times New Roman" pitchFamily="18" charset="0"/>
              </a:rPr>
              <a:t>Никогда не прячьтесь под высокими деревьями</a:t>
            </a:r>
            <a:r>
              <a:rPr lang="ru-RU" sz="1200" smtClean="0">
                <a:latin typeface="Times New Roman" pitchFamily="18" charset="0"/>
                <a:cs typeface="Times New Roman" pitchFamily="18" charset="0"/>
              </a:rPr>
              <a:t>, особенно отдельно стоящими.</a:t>
            </a:r>
            <a:r>
              <a:rPr lang="ru-RU" sz="1200" b="1" smtClean="0">
                <a:latin typeface="Times New Roman" pitchFamily="18" charset="0"/>
                <a:cs typeface="Times New Roman" pitchFamily="18" charset="0"/>
              </a:rPr>
              <a:t> </a:t>
            </a:r>
            <a:r>
              <a:rPr lang="ru-RU" sz="1200" smtClean="0">
                <a:latin typeface="Times New Roman" pitchFamily="18" charset="0"/>
                <a:cs typeface="Times New Roman"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Font typeface="Georgia" pitchFamily="18" charset="0"/>
              <a:buNone/>
            </a:pPr>
            <a:r>
              <a:rPr lang="ru-RU" sz="1200" b="1" smtClean="0">
                <a:latin typeface="Times New Roman" pitchFamily="18" charset="0"/>
                <a:cs typeface="Times New Roman" pitchFamily="18" charset="0"/>
              </a:rPr>
              <a:t>   От грозы не следует бежать. </a:t>
            </a:r>
            <a:r>
              <a:rPr lang="ru-RU" sz="1200" smtClean="0">
                <a:latin typeface="Times New Roman" pitchFamily="18" charset="0"/>
                <a:cs typeface="Times New Roman" pitchFamily="18" charset="0"/>
              </a:rPr>
              <a:t>Поражению способствует мокрое тело и сырая одежда. Крайне опасно купаться в грозу.</a:t>
            </a:r>
          </a:p>
          <a:p>
            <a:pPr marL="0" indent="0" algn="just">
              <a:spcBef>
                <a:spcPts val="300"/>
              </a:spcBef>
              <a:buFont typeface="Georgia" pitchFamily="18" charset="0"/>
              <a:buNone/>
            </a:pPr>
            <a:r>
              <a:rPr lang="ru-RU" sz="1200" b="1" smtClean="0">
                <a:latin typeface="Times New Roman" pitchFamily="18" charset="0"/>
                <a:cs typeface="Times New Roman" pitchFamily="18" charset="0"/>
              </a:rPr>
              <a:t>   Опасно находиться около металлических конструкций</a:t>
            </a:r>
            <a:r>
              <a:rPr lang="ru-RU" sz="1200" smtClean="0">
                <a:latin typeface="Times New Roman" pitchFamily="18" charset="0"/>
                <a:cs typeface="Times New Roman" pitchFamily="18" charset="0"/>
              </a:rPr>
              <a:t>. Если вы в походе, топоры, лопаты и другие предметы из металла лучше отнести подальше от палатки. </a:t>
            </a:r>
          </a:p>
          <a:p>
            <a:pPr marL="0" indent="0" algn="just">
              <a:spcBef>
                <a:spcPts val="300"/>
              </a:spcBef>
              <a:buFont typeface="Georgia" pitchFamily="18" charset="0"/>
              <a:buNone/>
            </a:pPr>
            <a:r>
              <a:rPr lang="ru-RU" sz="1200" smtClean="0">
                <a:latin typeface="Times New Roman" pitchFamily="18" charset="0"/>
                <a:cs typeface="Times New Roman"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b="1" smtClean="0">
                <a:latin typeface="Times New Roman" pitchFamily="18" charset="0"/>
                <a:cs typeface="Times New Roman" pitchFamily="18" charset="0"/>
              </a:rPr>
              <a:t>Не рекомендуется в грозу пользоваться мобильным телефоном!</a:t>
            </a:r>
          </a:p>
          <a:p>
            <a:pPr marL="0" indent="0" algn="just">
              <a:spcBef>
                <a:spcPts val="300"/>
              </a:spcBef>
              <a:buFont typeface="Georgia" pitchFamily="18" charset="0"/>
              <a:buNone/>
            </a:pPr>
            <a:endParaRPr lang="ru-RU" sz="1300" smtClean="0">
              <a:latin typeface="Times New Roman" pitchFamily="18" charset="0"/>
              <a:cs typeface="Times New Roman" pitchFamily="18" charset="0"/>
            </a:endParaRPr>
          </a:p>
        </p:txBody>
      </p:sp>
      <p:sp>
        <p:nvSpPr>
          <p:cNvPr id="9" name="Заголовок 1"/>
          <p:cNvSpPr txBox="1">
            <a:spLocks/>
          </p:cNvSpPr>
          <p:nvPr/>
        </p:nvSpPr>
        <p:spPr>
          <a:xfrm>
            <a:off x="4859338" y="260350"/>
            <a:ext cx="4105275" cy="566738"/>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6086"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46088"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2140</Words>
  <Application>Microsoft Office PowerPoint</Application>
  <PresentationFormat>Letter Paper (8.5x11 in)</PresentationFormat>
  <Paragraphs>168</Paragraphs>
  <Slides>10</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9</vt:i4>
      </vt:variant>
      <vt:variant>
        <vt:lpstr>Заголовки слайдов</vt:lpstr>
      </vt:variant>
      <vt:variant>
        <vt:i4>10</vt:i4>
      </vt:variant>
    </vt:vector>
  </HeadingPairs>
  <TitlesOfParts>
    <vt:vector size="25" baseType="lpstr">
      <vt:lpstr>Trebuchet MS</vt:lpstr>
      <vt:lpstr>Arial</vt:lpstr>
      <vt:lpstr>Georgia</vt:lpstr>
      <vt:lpstr>Calibri</vt:lpstr>
      <vt:lpstr>Arial Black</vt:lpstr>
      <vt:lpstr>Times New Roman</vt:lpstr>
      <vt:lpstr>Воздушный поток</vt:lpstr>
      <vt:lpstr>Тема Office</vt:lpstr>
      <vt:lpstr>1_Воздушный поток</vt:lpstr>
      <vt:lpstr>Воздушный поток</vt:lpstr>
      <vt:lpstr>Воздушный поток</vt:lpstr>
      <vt:lpstr>Воздушный поток</vt:lpstr>
      <vt:lpstr>1_Воздушный поток</vt:lpstr>
      <vt:lpstr>1_Воздушный поток</vt:lpstr>
      <vt:lpstr>1_Воздушный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cp:lastModifiedBy>
  <cp:revision>49</cp:revision>
  <dcterms:created xsi:type="dcterms:W3CDTF">2017-06-05T11:39:42Z</dcterms:created>
  <dcterms:modified xsi:type="dcterms:W3CDTF">2017-08-28T13:01:04Z</dcterms:modified>
</cp:coreProperties>
</file>